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20"/>
  </p:notesMasterIdLst>
  <p:handoutMasterIdLst>
    <p:handoutMasterId r:id="rId21"/>
  </p:handoutMasterIdLst>
  <p:sldIdLst>
    <p:sldId id="262" r:id="rId5"/>
    <p:sldId id="271" r:id="rId6"/>
    <p:sldId id="272" r:id="rId7"/>
    <p:sldId id="283" r:id="rId8"/>
    <p:sldId id="273" r:id="rId9"/>
    <p:sldId id="275" r:id="rId10"/>
    <p:sldId id="276" r:id="rId11"/>
    <p:sldId id="277" r:id="rId12"/>
    <p:sldId id="284" r:id="rId13"/>
    <p:sldId id="285" r:id="rId14"/>
    <p:sldId id="278" r:id="rId15"/>
    <p:sldId id="279" r:id="rId16"/>
    <p:sldId id="280" r:id="rId17"/>
    <p:sldId id="281" r:id="rId18"/>
    <p:sldId id="286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HPE Graphik" panose="020B0604020202020204" charset="0"/>
      <p:regular r:id="rId23"/>
      <p:bold r:id="rId24"/>
      <p:italic r:id="rId25"/>
      <p:boldItalic r:id="rId26"/>
    </p:embeddedFont>
    <p:embeddedFont>
      <p:font typeface="HPE Graphik Light" panose="020B0604020202020204" charset="0"/>
      <p:regular r:id="rId27"/>
      <p:italic r:id="rId28"/>
    </p:embeddedFont>
    <p:embeddedFont>
      <p:font typeface="HPE Graphik Semibold" panose="020B0604020202020204" charset="0"/>
      <p:regular r:id="rId29"/>
      <p:bold r:id="rId30"/>
      <p:boldItalic r:id="rId31"/>
    </p:embeddedFont>
  </p:embeddedFontLst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68CF916-CBD2-4A4A-9C86-864C3DB6E35B}">
          <p14:sldIdLst>
            <p14:sldId id="262"/>
            <p14:sldId id="271"/>
            <p14:sldId id="272"/>
            <p14:sldId id="283"/>
            <p14:sldId id="273"/>
            <p14:sldId id="275"/>
            <p14:sldId id="276"/>
            <p14:sldId id="277"/>
            <p14:sldId id="284"/>
            <p14:sldId id="285"/>
            <p14:sldId id="278"/>
            <p14:sldId id="279"/>
            <p14:sldId id="280"/>
            <p14:sldId id="28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E0725"/>
    <a:srgbClr val="FF6600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64" d="100"/>
          <a:sy n="64" d="100"/>
        </p:scale>
        <p:origin x="18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5004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, John" userId="40dca048-4e0a-44fa-9146-093c498ab236" providerId="ADAL" clId="{68B36021-3988-44C6-A788-7300A0CB2758}"/>
    <pc:docChg chg="delSld modSection">
      <pc:chgData name="Moon, John" userId="40dca048-4e0a-44fa-9146-093c498ab236" providerId="ADAL" clId="{68B36021-3988-44C6-A788-7300A0CB2758}" dt="2025-09-22T16:59:02.325" v="0" actId="47"/>
      <pc:docMkLst>
        <pc:docMk/>
      </pc:docMkLst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4108222947" sldId="267"/>
        </pc:sldMkLst>
      </pc:sldChg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3177720697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Title only and </a:t>
            </a:r>
            <a:r>
              <a:rPr lang="en-US" dirty="0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7.png"/><Relationship Id="rId5" Type="http://schemas.openxmlformats.org/officeDocument/2006/relationships/image" Target="../media/image80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520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511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50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480.png"/><Relationship Id="rId28" Type="http://schemas.openxmlformats.org/officeDocument/2006/relationships/image" Target="../media/image59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490.png"/><Relationship Id="rId27" Type="http://schemas.openxmlformats.org/officeDocument/2006/relationships/image" Target="../media/image530.png"/><Relationship Id="rId30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A5850-5550-D002-7DBC-27C9F3071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B244B-A0F9-AACD-77E2-898AAEF2F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903" y="3961281"/>
            <a:ext cx="10418436" cy="752490"/>
          </a:xfrm>
        </p:spPr>
        <p:txBody>
          <a:bodyPr>
            <a:normAutofit/>
          </a:bodyPr>
          <a:lstStyle/>
          <a:p>
            <a:r>
              <a:rPr lang="en-US" b="1" dirty="0"/>
              <a:t>Lei Zhao</a:t>
            </a:r>
            <a:r>
              <a:rPr lang="en-US" dirty="0"/>
              <a:t>, Aishwarya Natarajan, Luca Buonanno, Archit Gajjar, Ron Roth, Sergey Serebryakov, John Moon, Omar Eldash, Jim Ignowski, Giacomo Pedretti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92A03-274C-3FB4-65C3-6F1D062B65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4903" y="4920203"/>
            <a:ext cx="10012358" cy="338554"/>
          </a:xfrm>
        </p:spPr>
        <p:txBody>
          <a:bodyPr/>
          <a:lstStyle/>
          <a:p>
            <a:r>
              <a:rPr lang="en-US" dirty="0"/>
              <a:t>Artificial Intelligence Research Lab (AIRL), Hewlett Packard Labs, USA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A5C95-B801-D956-55C1-EBCE97D2D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03" y="1684701"/>
            <a:ext cx="10418436" cy="2144994"/>
          </a:xfrm>
        </p:spPr>
        <p:txBody>
          <a:bodyPr/>
          <a:lstStyle/>
          <a:p>
            <a:r>
              <a:rPr lang="en-US" sz="4400" dirty="0"/>
              <a:t>RACE-IT: A Reconfigurable Analog Computing Engine for In-Memory Transformer Acceleration</a:t>
            </a:r>
          </a:p>
        </p:txBody>
      </p:sp>
    </p:spTree>
    <p:extLst>
      <p:ext uri="{BB962C8B-B14F-4D97-AF65-F5344CB8AC3E}">
        <p14:creationId xmlns:p14="http://schemas.microsoft.com/office/powerpoint/2010/main" val="93263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6666F-88DD-86D2-881E-DC630044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5543-6282-BE17-5277-A90589B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Gray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37B4B-A8CF-26C5-DABD-9694059E4D5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021B7-088C-85F9-B1F0-AA53CA64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0" y="2403767"/>
            <a:ext cx="4639322" cy="8859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2F177-A2A8-AB22-26AF-3D40E88E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6" y="1795514"/>
            <a:ext cx="3686594" cy="190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A33F19-0494-7851-3F79-C216EFCCD723}"/>
              </a:ext>
            </a:extLst>
          </p:cNvPr>
          <p:cNvSpPr txBox="1"/>
          <p:nvPr/>
        </p:nvSpPr>
        <p:spPr>
          <a:xfrm>
            <a:off x="1318808" y="4521077"/>
            <a:ext cx="10036817" cy="127297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Gray code outputs have to be decoded to binary code before subsequent computations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Decoding only requires simple XOR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support multi-depth decoding, the outputs of XOR gates are latched and fed back for additional decoding rounds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21B20-92FC-C77A-8E8B-E8118413C46B}"/>
              </a:ext>
            </a:extLst>
          </p:cNvPr>
          <p:cNvSpPr txBox="1"/>
          <p:nvPr/>
        </p:nvSpPr>
        <p:spPr>
          <a:xfrm>
            <a:off x="2047123" y="1305565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formula</a:t>
            </a:r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304BD0-03DE-BE87-84AE-ABB258DD2D95}"/>
              </a:ext>
            </a:extLst>
          </p:cNvPr>
          <p:cNvSpPr txBox="1"/>
          <p:nvPr/>
        </p:nvSpPr>
        <p:spPr>
          <a:xfrm>
            <a:off x="8086579" y="1249021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Schematic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288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4050A-E811-5998-CAE3-1E9100F6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92D8-5C3C-EFCC-D212-FC74DAF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D1BF-CAA6-A98E-9E22-F72AFB105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4A16-C7E4-CE03-0F82-2529D0FB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1438274"/>
            <a:ext cx="5553075" cy="25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61231-3BBD-B863-001A-12EFA755B235}"/>
              </a:ext>
            </a:extLst>
          </p:cNvPr>
          <p:cNvSpPr txBox="1"/>
          <p:nvPr/>
        </p:nvSpPr>
        <p:spPr>
          <a:xfrm>
            <a:off x="1088183" y="4577306"/>
            <a:ext cx="9374718" cy="1031358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Exponentiation</a:t>
            </a:r>
            <a:r>
              <a:rPr lang="en-US" dirty="0"/>
              <a:t>: implemented in RACE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Inversion</a:t>
            </a:r>
            <a:r>
              <a:rPr lang="en-US" dirty="0"/>
              <a:t>: implemented in RACE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Multiplication</a:t>
            </a:r>
            <a:r>
              <a:rPr lang="en-GB" dirty="0"/>
              <a:t>: implemented in RACE using </a:t>
            </a:r>
            <a:r>
              <a:rPr lang="en-GB" i="1" u="sng" dirty="0"/>
              <a:t>Bivariate 4-bit Comparison</a:t>
            </a:r>
            <a:r>
              <a:rPr lang="en-GB" i="1" dirty="0"/>
              <a:t> </a:t>
            </a:r>
            <a:r>
              <a:rPr lang="en-GB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Addition</a:t>
            </a:r>
            <a:r>
              <a:rPr lang="en-GB" dirty="0"/>
              <a:t>: performed by digital adders (well optimized, minimal overhead)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E3BC2-B2B3-F698-F375-1A96CF1A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084070"/>
            <a:ext cx="3155648" cy="95838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313D7F-786F-6D5C-A1F5-A4F706B73B34}"/>
              </a:ext>
            </a:extLst>
          </p:cNvPr>
          <p:cNvSpPr/>
          <p:nvPr/>
        </p:nvSpPr>
        <p:spPr>
          <a:xfrm>
            <a:off x="4048725" y="2307707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086906-1B01-994C-EA06-BF2F9D8D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B307-F2A4-5840-C09A-B431EF0A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Aware Fine-tuning (NAF)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36E67-5D1A-922F-5E63-9736059B6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DEA46-958B-5E27-6668-5FBA8F006DEB}"/>
              </a:ext>
            </a:extLst>
          </p:cNvPr>
          <p:cNvSpPr txBox="1"/>
          <p:nvPr/>
        </p:nvSpPr>
        <p:spPr>
          <a:xfrm>
            <a:off x="933450" y="1242085"/>
            <a:ext cx="3333750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Differential RACE Operation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EE654-ADBC-9E33-5340-F637ED4C19FA}"/>
              </a:ext>
            </a:extLst>
          </p:cNvPr>
          <p:cNvSpPr txBox="1"/>
          <p:nvPr/>
        </p:nvSpPr>
        <p:spPr>
          <a:xfrm>
            <a:off x="7534275" y="1242085"/>
            <a:ext cx="3333750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Differential Gray Decoding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63E7F-1B7B-5039-4E7A-53775449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64" y="3206979"/>
            <a:ext cx="2943572" cy="2317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DABE6-7E73-AA1A-98C1-0F7D87F7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8" y="2182545"/>
            <a:ext cx="3867267" cy="309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914572-A0A3-DFFD-9898-037C3EEC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3" y="3182222"/>
            <a:ext cx="4589799" cy="118357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78E75D-36E9-495D-B505-CC8D67BD84BA}"/>
              </a:ext>
            </a:extLst>
          </p:cNvPr>
          <p:cNvSpPr/>
          <p:nvPr/>
        </p:nvSpPr>
        <p:spPr>
          <a:xfrm rot="5400000">
            <a:off x="2528082" y="2675287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528337-D593-F28E-F83B-8726ED1B5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470" y="1885655"/>
            <a:ext cx="4210580" cy="80407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7CBE736-C65E-DD8F-8578-C860D78CBA9F}"/>
              </a:ext>
            </a:extLst>
          </p:cNvPr>
          <p:cNvSpPr/>
          <p:nvPr/>
        </p:nvSpPr>
        <p:spPr>
          <a:xfrm rot="5400000">
            <a:off x="8810052" y="2775709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B83194-0B8B-9999-96B9-5F0EE73A0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987" y="3959224"/>
            <a:ext cx="308294" cy="3223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711CE6-7F8E-EC2E-04D6-FCA86777D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1" y="4474308"/>
            <a:ext cx="308294" cy="3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5DB8D8-8246-4567-F723-37A5AB8F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4F96-59A6-4553-6409-0C9019B0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43DDF-67AD-1869-D5C2-96E0097910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CF37C-E574-D200-F6F7-F23F34C4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545"/>
            <a:ext cx="12192000" cy="2225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1FC39-2BD0-36B1-68B4-A7DD8FEFE978}"/>
              </a:ext>
            </a:extLst>
          </p:cNvPr>
          <p:cNvSpPr/>
          <p:nvPr/>
        </p:nvSpPr>
        <p:spPr>
          <a:xfrm>
            <a:off x="318051" y="3641037"/>
            <a:ext cx="11531345" cy="25723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20741-869D-361F-CEBD-F1ABED9B8171}"/>
              </a:ext>
            </a:extLst>
          </p:cNvPr>
          <p:cNvSpPr txBox="1"/>
          <p:nvPr/>
        </p:nvSpPr>
        <p:spPr>
          <a:xfrm>
            <a:off x="528958" y="3641036"/>
            <a:ext cx="11109533" cy="2445727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Test both CNN workload (</a:t>
            </a:r>
            <a:r>
              <a:rPr lang="en-US" b="1" dirty="0" err="1">
                <a:solidFill>
                  <a:schemeClr val="bg1"/>
                </a:solidFill>
              </a:rPr>
              <a:t>EfficientNet</a:t>
            </a:r>
            <a:r>
              <a:rPr lang="en-US" b="1" dirty="0">
                <a:solidFill>
                  <a:schemeClr val="bg1"/>
                </a:solidFill>
              </a:rPr>
              <a:t> on Cifar10) and Transformer workload (BERT on GLEU dataset).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1: Apply noise on ReRAM cells in crossbar,  and mitigate the error with a few more iterations of training.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2: Quantize the output of act/</a:t>
            </a:r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DMMul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3: Replace act/</a:t>
            </a:r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DMMul</a:t>
            </a:r>
            <a:r>
              <a:rPr lang="en-US" b="1" dirty="0">
                <a:solidFill>
                  <a:schemeClr val="bg1"/>
                </a:solidFill>
              </a:rPr>
              <a:t> with RACE-based computation.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 4: Apply noise on ReRAM cells in ACAM.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Step5: Apply NAF to mitigate errors in ACAM.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F733D6-A9EE-8440-D4FF-A29589BF95D8}"/>
              </a:ext>
            </a:extLst>
          </p:cNvPr>
          <p:cNvSpPr/>
          <p:nvPr/>
        </p:nvSpPr>
        <p:spPr>
          <a:xfrm>
            <a:off x="318051" y="1930714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42902-35B7-9C55-6665-EC25B9FA9F7C}"/>
              </a:ext>
            </a:extLst>
          </p:cNvPr>
          <p:cNvSpPr/>
          <p:nvPr/>
        </p:nvSpPr>
        <p:spPr>
          <a:xfrm>
            <a:off x="318049" y="2143387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014D0-6B1E-D651-9DCD-61FA2FC8D0EC}"/>
              </a:ext>
            </a:extLst>
          </p:cNvPr>
          <p:cNvSpPr/>
          <p:nvPr/>
        </p:nvSpPr>
        <p:spPr>
          <a:xfrm>
            <a:off x="318047" y="2328445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A0556-3950-E9A1-9A46-C75A40D871C6}"/>
              </a:ext>
            </a:extLst>
          </p:cNvPr>
          <p:cNvSpPr/>
          <p:nvPr/>
        </p:nvSpPr>
        <p:spPr>
          <a:xfrm>
            <a:off x="318046" y="2529568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4176EE-8886-5108-0C31-B89F6F8871CE}"/>
              </a:ext>
            </a:extLst>
          </p:cNvPr>
          <p:cNvSpPr/>
          <p:nvPr/>
        </p:nvSpPr>
        <p:spPr>
          <a:xfrm>
            <a:off x="318046" y="2727754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B7851D-50FE-0598-1B86-42D0887CA8D4}"/>
              </a:ext>
            </a:extLst>
          </p:cNvPr>
          <p:cNvSpPr/>
          <p:nvPr/>
        </p:nvSpPr>
        <p:spPr>
          <a:xfrm>
            <a:off x="318045" y="1717087"/>
            <a:ext cx="11320439" cy="2133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1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8B955-8BCF-9F2F-706E-454EBF8F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00B3-0FCA-B194-11D0-50053E5C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06B22-3E20-9510-0F72-379F39F0E1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7A69-9B40-B327-A8B8-9E5E773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99" y="2045648"/>
            <a:ext cx="5085239" cy="284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0446F-1FDD-4092-D34D-E08A3FAC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35" y="2045648"/>
            <a:ext cx="5217964" cy="2922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F9C70A-5AF3-C03F-9605-2DA516A0DA5F}"/>
              </a:ext>
            </a:extLst>
          </p:cNvPr>
          <p:cNvSpPr/>
          <p:nvPr/>
        </p:nvSpPr>
        <p:spPr>
          <a:xfrm>
            <a:off x="374902" y="4911726"/>
            <a:ext cx="11531345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53D6A-48B4-EFEE-36C5-D589ED786793}"/>
              </a:ext>
            </a:extLst>
          </p:cNvPr>
          <p:cNvSpPr txBox="1"/>
          <p:nvPr/>
        </p:nvSpPr>
        <p:spPr>
          <a:xfrm>
            <a:off x="738121" y="4940035"/>
            <a:ext cx="812099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453X</a:t>
            </a:r>
            <a:r>
              <a:rPr lang="en-US" b="1" dirty="0">
                <a:solidFill>
                  <a:schemeClr val="bg1"/>
                </a:solidFill>
              </a:rPr>
              <a:t> performance speedup and </a:t>
            </a:r>
            <a:r>
              <a:rPr lang="en-US" b="1" dirty="0">
                <a:solidFill>
                  <a:srgbClr val="FF0000"/>
                </a:solidFill>
              </a:rPr>
              <a:t>354X</a:t>
            </a:r>
            <a:r>
              <a:rPr lang="en-US" b="1" dirty="0">
                <a:solidFill>
                  <a:schemeClr val="bg1"/>
                </a:solidFill>
              </a:rPr>
              <a:t> energy reduction </a:t>
            </a:r>
            <a:r>
              <a:rPr lang="en-US" b="1">
                <a:solidFill>
                  <a:schemeClr val="bg1"/>
                </a:solidFill>
              </a:rPr>
              <a:t>over a H100 </a:t>
            </a:r>
            <a:r>
              <a:rPr lang="en-US" b="1" dirty="0">
                <a:solidFill>
                  <a:schemeClr val="bg1"/>
                </a:solidFill>
              </a:rPr>
              <a:t>GPU.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15X</a:t>
            </a:r>
            <a:r>
              <a:rPr lang="en-US" b="1" dirty="0">
                <a:solidFill>
                  <a:schemeClr val="bg1"/>
                </a:solidFill>
              </a:rPr>
              <a:t> speedup and </a:t>
            </a:r>
            <a:r>
              <a:rPr lang="en-US" b="1" dirty="0">
                <a:solidFill>
                  <a:srgbClr val="FF0000"/>
                </a:solidFill>
              </a:rPr>
              <a:t>122x</a:t>
            </a:r>
            <a:r>
              <a:rPr lang="en-US" b="1" dirty="0">
                <a:solidFill>
                  <a:schemeClr val="bg1"/>
                </a:solidFill>
              </a:rPr>
              <a:t> energy reduction over other IMC </a:t>
            </a:r>
            <a:r>
              <a:rPr lang="en-US" b="1" dirty="0" err="1">
                <a:solidFill>
                  <a:schemeClr val="bg1"/>
                </a:solidFill>
              </a:rPr>
              <a:t>accelreators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530DE-7376-CA93-4AD8-D923F9DDCCDD}"/>
              </a:ext>
            </a:extLst>
          </p:cNvPr>
          <p:cNvSpPr/>
          <p:nvPr/>
        </p:nvSpPr>
        <p:spPr>
          <a:xfrm>
            <a:off x="374902" y="948722"/>
            <a:ext cx="11531345" cy="1153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8B04A-CC64-3664-5921-F44BA2874E84}"/>
              </a:ext>
            </a:extLst>
          </p:cNvPr>
          <p:cNvSpPr txBox="1"/>
          <p:nvPr/>
        </p:nvSpPr>
        <p:spPr>
          <a:xfrm>
            <a:off x="432766" y="1031875"/>
            <a:ext cx="1153134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Eyeriss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PE array based digital accelerator </a:t>
            </a: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PUMA: </a:t>
            </a:r>
            <a:r>
              <a:rPr lang="en-US" dirty="0">
                <a:solidFill>
                  <a:schemeClr val="bg1"/>
                </a:solidFill>
              </a:rPr>
              <a:t>a crossbar-based accelerator with VFU for non-VMM operations</a:t>
            </a:r>
          </a:p>
          <a:p>
            <a:pPr algn="l"/>
            <a:r>
              <a:rPr lang="en-US" b="1" dirty="0" err="1">
                <a:solidFill>
                  <a:schemeClr val="bg1"/>
                </a:solidFill>
              </a:rPr>
              <a:t>ReTransformer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crossbar-based accelerator that needs programming crossbars to compute </a:t>
            </a:r>
            <a:r>
              <a:rPr lang="en-US" dirty="0" err="1">
                <a:solidFill>
                  <a:schemeClr val="bg1"/>
                </a:solidFill>
              </a:rPr>
              <a:t>DMMul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46460-1947-C544-BD8B-E4D5EE9587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9FEE7-B6D6-CC5A-C6B0-84E72D8706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D5F83-D1D2-34B4-55A2-D8DB8E004901}"/>
              </a:ext>
            </a:extLst>
          </p:cNvPr>
          <p:cNvSpPr/>
          <p:nvPr/>
        </p:nvSpPr>
        <p:spPr>
          <a:xfrm>
            <a:off x="4253989" y="2505670"/>
            <a:ext cx="3684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47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3C42-AE2F-93C2-297A-262DF96CC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5F04-8537-B1B5-EE01-5F9111AF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In-Memory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2D28-9DBA-980C-DBE1-49447905C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E75653C-EC7E-76D1-506F-20A93EAE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99" y="2539052"/>
            <a:ext cx="3371220" cy="90170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2DA57-F737-B1F6-9D2F-68D9A36296D7}"/>
              </a:ext>
            </a:extLst>
          </p:cNvPr>
          <p:cNvGrpSpPr/>
          <p:nvPr/>
        </p:nvGrpSpPr>
        <p:grpSpPr>
          <a:xfrm>
            <a:off x="738682" y="1725306"/>
            <a:ext cx="3017578" cy="2879530"/>
            <a:chOff x="4177088" y="2986502"/>
            <a:chExt cx="3017578" cy="287953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D85024-0021-7A1D-162D-C15FD1147D11}"/>
                </a:ext>
              </a:extLst>
            </p:cNvPr>
            <p:cNvGrpSpPr/>
            <p:nvPr/>
          </p:nvGrpSpPr>
          <p:grpSpPr>
            <a:xfrm>
              <a:off x="4177088" y="3012793"/>
              <a:ext cx="364305" cy="1839936"/>
              <a:chOff x="2345146" y="2230511"/>
              <a:chExt cx="413258" cy="1749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F1B93E-2FDB-F854-7D2B-5FE0292DCD37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C4CC8-E26D-FBBD-DD66-2E2790C38358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Weight Buffer</a:t>
                </a:r>
                <a:endParaRPr lang="en-GB" sz="14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9329AA-C327-E397-74C7-62D63D9AFA24}"/>
                </a:ext>
              </a:extLst>
            </p:cNvPr>
            <p:cNvGrpSpPr/>
            <p:nvPr/>
          </p:nvGrpSpPr>
          <p:grpSpPr>
            <a:xfrm>
              <a:off x="4704369" y="3047919"/>
              <a:ext cx="382071" cy="381210"/>
              <a:chOff x="2030838" y="3137749"/>
              <a:chExt cx="433411" cy="41325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F6B487-1C7C-0ABE-F45A-A26AAB92F264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82F46-2BFE-FF49-1E61-075B59DDE41D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A4585-0E22-7B9E-282A-52780AA58685}"/>
                </a:ext>
              </a:extLst>
            </p:cNvPr>
            <p:cNvGrpSpPr/>
            <p:nvPr/>
          </p:nvGrpSpPr>
          <p:grpSpPr>
            <a:xfrm>
              <a:off x="5254315" y="3047919"/>
              <a:ext cx="382071" cy="381210"/>
              <a:chOff x="2030838" y="3137749"/>
              <a:chExt cx="433411" cy="4132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40387B-ED5C-C493-5AA6-135095A8279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3AF0E-9E17-43C5-1F09-8662882A533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CF176B-6A0C-2BC8-506F-28C407E765BF}"/>
                </a:ext>
              </a:extLst>
            </p:cNvPr>
            <p:cNvGrpSpPr/>
            <p:nvPr/>
          </p:nvGrpSpPr>
          <p:grpSpPr>
            <a:xfrm>
              <a:off x="6211100" y="3047919"/>
              <a:ext cx="382071" cy="381210"/>
              <a:chOff x="2030838" y="3137749"/>
              <a:chExt cx="433411" cy="41325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AFDD28-F1CF-99AF-6453-B0F89158ADCF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C4CF3-0348-33A1-9C5A-59E1D848E1F8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29202D-9BFC-2397-04F5-0EB5D5CA955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518730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EA2606-EBC3-E92D-5784-481518D6029C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2A2D1-4350-2186-B080-9B04578AB6DD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473D4C-F819-9DAD-F411-19F9A687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1E582-E27A-4F57-4AF3-19407568DB22}"/>
                </a:ext>
              </a:extLst>
            </p:cNvPr>
            <p:cNvSpPr txBox="1"/>
            <p:nvPr/>
          </p:nvSpPr>
          <p:spPr>
            <a:xfrm>
              <a:off x="5781717" y="29908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C1E21B-4107-4037-3DF8-6F56ECB0CE83}"/>
                </a:ext>
              </a:extLst>
            </p:cNvPr>
            <p:cNvGrpSpPr/>
            <p:nvPr/>
          </p:nvGrpSpPr>
          <p:grpSpPr>
            <a:xfrm>
              <a:off x="4704369" y="3545438"/>
              <a:ext cx="382071" cy="381210"/>
              <a:chOff x="2030838" y="3137749"/>
              <a:chExt cx="433411" cy="4132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5365BD-38FC-928F-8D58-DE6947A243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900351-AD93-30BB-020B-F1A20D919C86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8E2FFC-884B-BD49-C7CF-F3212065283D}"/>
                </a:ext>
              </a:extLst>
            </p:cNvPr>
            <p:cNvGrpSpPr/>
            <p:nvPr/>
          </p:nvGrpSpPr>
          <p:grpSpPr>
            <a:xfrm>
              <a:off x="5254315" y="3545438"/>
              <a:ext cx="382071" cy="381210"/>
              <a:chOff x="2030838" y="3137749"/>
              <a:chExt cx="433411" cy="41325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AB173F-B8C7-BC44-1912-EE90BF42BB5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D0282C-8F51-49B5-B198-1261E9EA0A5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C72BD6B-5CEB-08BD-5A19-62D7C8AB2E5B}"/>
                </a:ext>
              </a:extLst>
            </p:cNvPr>
            <p:cNvGrpSpPr/>
            <p:nvPr/>
          </p:nvGrpSpPr>
          <p:grpSpPr>
            <a:xfrm>
              <a:off x="6211100" y="3545438"/>
              <a:ext cx="382071" cy="381210"/>
              <a:chOff x="2030838" y="3137749"/>
              <a:chExt cx="433411" cy="41325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093D5-4EE8-A0B8-846A-36D580778050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234915-AE36-3924-FABA-77B6D39B836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F10BCEA-D17A-C706-0784-6146E2A118AB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4518730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3BECE6-EF25-1B0D-C601-5A2158014D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1624A-D896-8BB7-38EE-99107FD4F4E6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356EF7-23F8-66E7-D826-9E8FC169C998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106039-C721-96A9-39B2-9C2AF7BD9A00}"/>
                </a:ext>
              </a:extLst>
            </p:cNvPr>
            <p:cNvSpPr txBox="1"/>
            <p:nvPr/>
          </p:nvSpPr>
          <p:spPr>
            <a:xfrm>
              <a:off x="5781717" y="3488367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20DDC9-3668-587D-26F3-C9F18C209E03}"/>
                </a:ext>
              </a:extLst>
            </p:cNvPr>
            <p:cNvGrpSpPr/>
            <p:nvPr/>
          </p:nvGrpSpPr>
          <p:grpSpPr>
            <a:xfrm>
              <a:off x="4704369" y="4471519"/>
              <a:ext cx="382071" cy="381210"/>
              <a:chOff x="2030838" y="3137749"/>
              <a:chExt cx="433411" cy="41325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C46CE7-8020-0717-7EB1-4F8C25301F35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474A2C-6845-F578-95D3-DEC2166631A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72FE22-0D63-D9FB-D024-229E7AE81812}"/>
                </a:ext>
              </a:extLst>
            </p:cNvPr>
            <p:cNvGrpSpPr/>
            <p:nvPr/>
          </p:nvGrpSpPr>
          <p:grpSpPr>
            <a:xfrm>
              <a:off x="5254315" y="4471519"/>
              <a:ext cx="382071" cy="381210"/>
              <a:chOff x="2030838" y="3137749"/>
              <a:chExt cx="433411" cy="41325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EE749F8-0119-551F-C490-0991FCB86FD8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083C8C-2E75-53E1-0806-7B1BB2718FC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969520-9205-F99F-941D-9B3E9C1FADA3}"/>
                </a:ext>
              </a:extLst>
            </p:cNvPr>
            <p:cNvGrpSpPr/>
            <p:nvPr/>
          </p:nvGrpSpPr>
          <p:grpSpPr>
            <a:xfrm>
              <a:off x="6211100" y="4471519"/>
              <a:ext cx="382071" cy="381210"/>
              <a:chOff x="2030838" y="3137749"/>
              <a:chExt cx="433411" cy="41325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3B780-F848-777E-49F4-A370DEDABA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8E01E8-B2CB-6414-62C9-F31CC32D78F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8E1C96-F34D-7B94-C434-267E105003CB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4518730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16B1E8-0CFE-8476-8493-1B72B2A5451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565AC8-4525-3C3D-1E9B-9C93CDB4D1C1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56E417-6409-0065-159D-FCB7871719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EA3C0E-3E56-1CDA-EB92-834B7017F664}"/>
                </a:ext>
              </a:extLst>
            </p:cNvPr>
            <p:cNvSpPr txBox="1"/>
            <p:nvPr/>
          </p:nvSpPr>
          <p:spPr>
            <a:xfrm>
              <a:off x="5781717" y="44144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EECBED-EB97-52DD-E503-5A80E5D872AD}"/>
                </a:ext>
              </a:extLst>
            </p:cNvPr>
            <p:cNvGrpSpPr/>
            <p:nvPr/>
          </p:nvGrpSpPr>
          <p:grpSpPr>
            <a:xfrm rot="5400000">
              <a:off x="5462308" y="4228519"/>
              <a:ext cx="381210" cy="1845356"/>
              <a:chOff x="2333835" y="2213509"/>
              <a:chExt cx="413258" cy="176600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D69315-131E-4C72-3258-29807C52C02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D8D25D-8C70-16D3-3FD9-F6D6B3CB8C2B}"/>
                  </a:ext>
                </a:extLst>
              </p:cNvPr>
              <p:cNvSpPr txBox="1"/>
              <p:nvPr/>
            </p:nvSpPr>
            <p:spPr>
              <a:xfrm rot="16200000">
                <a:off x="1799110" y="2748234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FABB6AB-15DD-EBC9-C8A8-CC07794A99D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F45FC14-772E-B449-B565-A86E85B962DD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59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1AD318E-0B39-E3FB-1826-5724D571BFD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E3088B5-EFE9-D699-2FFE-DF2F528520F1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87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0B7B66-AC22-A3BC-4607-E72E99CD4FC0}"/>
                </a:ext>
              </a:extLst>
            </p:cNvPr>
            <p:cNvSpPr txBox="1"/>
            <p:nvPr/>
          </p:nvSpPr>
          <p:spPr>
            <a:xfrm rot="5400000">
              <a:off x="4821304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5A6A825-9C7B-8F3B-FCEA-8B830C19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4826702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D856C79-7B15-7AB6-63A4-67A7BF9092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6516" y="3411696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08A448-43B8-D303-ECC4-B1C36B80F1AD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3909214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381400B-2A0A-6F83-5328-E2C93F5F4068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43" y="433445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3D46CA-33CA-B394-A250-D5091A75F1CF}"/>
                </a:ext>
              </a:extLst>
            </p:cNvPr>
            <p:cNvSpPr txBox="1"/>
            <p:nvPr/>
          </p:nvSpPr>
          <p:spPr>
            <a:xfrm rot="5400000">
              <a:off x="5368061" y="4061831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2F7F55-B8E1-CDF6-D2E1-027BD412C4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FD0B6BC-5D15-56F4-C1E9-C1DF3818C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04515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39D39F4-384F-34AE-BFE8-B850746B3B33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3466EF8-0286-15FD-BFA2-DD84FC4442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43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5CB2A2-38CF-F694-C4F3-306597344A48}"/>
                </a:ext>
              </a:extLst>
            </p:cNvPr>
            <p:cNvSpPr txBox="1"/>
            <p:nvPr/>
          </p:nvSpPr>
          <p:spPr>
            <a:xfrm rot="5400000">
              <a:off x="6336060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4B417-DEA6-9948-CE3F-6E130CF557AF}"/>
                </a:ext>
              </a:extLst>
            </p:cNvPr>
            <p:cNvGrpSpPr/>
            <p:nvPr/>
          </p:nvGrpSpPr>
          <p:grpSpPr>
            <a:xfrm>
              <a:off x="6711079" y="2986502"/>
              <a:ext cx="364305" cy="1839936"/>
              <a:chOff x="2345146" y="2230511"/>
              <a:chExt cx="413258" cy="174900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D9D4712-0D3A-BE4A-2011-AE22FBF9B92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293DBD-86BD-68FA-EC78-5707128449CF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40C93C-54E5-F522-F72F-8D560022FA10}"/>
                </a:ext>
              </a:extLst>
            </p:cNvPr>
            <p:cNvCxnSpPr>
              <a:cxnSpLocks/>
            </p:cNvCxnSpPr>
            <p:nvPr/>
          </p:nvCxnSpPr>
          <p:spPr>
            <a:xfrm>
              <a:off x="6593172" y="3225573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294289A-B2B7-7EA5-4E2A-63AD03F886C6}"/>
                </a:ext>
              </a:extLst>
            </p:cNvPr>
            <p:cNvCxnSpPr>
              <a:cxnSpLocks/>
            </p:cNvCxnSpPr>
            <p:nvPr/>
          </p:nvCxnSpPr>
          <p:spPr>
            <a:xfrm>
              <a:off x="6586370" y="3734734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C6707FC-26CA-3F4B-7B81-4C54BFA712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9721" y="4665050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16CDC1-D002-D61B-7568-E63EE2DCA038}"/>
                </a:ext>
              </a:extLst>
            </p:cNvPr>
            <p:cNvGrpSpPr/>
            <p:nvPr/>
          </p:nvGrpSpPr>
          <p:grpSpPr>
            <a:xfrm rot="5400000">
              <a:off x="5440635" y="4293171"/>
              <a:ext cx="381210" cy="2764512"/>
              <a:chOff x="2328756" y="2230511"/>
              <a:chExt cx="413258" cy="174900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02253AE-9EC8-1873-013F-B9C1ED1662E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146679D-BBA7-40E8-CC04-E976F7D5978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862B3861-DDEE-4564-AC1A-B43FF24FE0D9}"/>
                </a:ext>
              </a:extLst>
            </p:cNvPr>
            <p:cNvSpPr/>
            <p:nvPr/>
          </p:nvSpPr>
          <p:spPr>
            <a:xfrm rot="16200000">
              <a:off x="5522685" y="5373969"/>
              <a:ext cx="24077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F4FEB38-1AF2-38C5-F35D-7827F7D141C6}"/>
                </a:ext>
              </a:extLst>
            </p:cNvPr>
            <p:cNvSpPr/>
            <p:nvPr/>
          </p:nvSpPr>
          <p:spPr>
            <a:xfrm rot="5400000">
              <a:off x="6523186" y="5114480"/>
              <a:ext cx="75975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D7C3DE28-3D55-F5B2-193E-B8D564DC86F7}"/>
                </a:ext>
              </a:extLst>
            </p:cNvPr>
            <p:cNvSpPr/>
            <p:nvPr/>
          </p:nvSpPr>
          <p:spPr>
            <a:xfrm rot="16200000">
              <a:off x="4019826" y="5146339"/>
              <a:ext cx="696034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F282E1-2A7C-E392-30EC-E7DD736384D6}"/>
                </a:ext>
              </a:extLst>
            </p:cNvPr>
            <p:cNvSpPr txBox="1"/>
            <p:nvPr/>
          </p:nvSpPr>
          <p:spPr>
            <a:xfrm>
              <a:off x="4335288" y="4993967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50"/>
                  </a:solidFill>
                </a:rPr>
                <a:t>W</a:t>
              </a:r>
              <a:endParaRPr lang="en-GB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95143B9-F2CD-3F7B-66DB-446DA02A6901}"/>
                </a:ext>
              </a:extLst>
            </p:cNvPr>
            <p:cNvSpPr txBox="1"/>
            <p:nvPr/>
          </p:nvSpPr>
          <p:spPr>
            <a:xfrm>
              <a:off x="6878950" y="4904819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E4D1C17-8D6C-2684-BE6E-FA127400CBC8}"/>
                </a:ext>
              </a:extLst>
            </p:cNvPr>
            <p:cNvSpPr txBox="1"/>
            <p:nvPr/>
          </p:nvSpPr>
          <p:spPr>
            <a:xfrm>
              <a:off x="5680694" y="5258743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07FCF1-EBBB-072C-478D-D4B64601987D}"/>
              </a:ext>
            </a:extLst>
          </p:cNvPr>
          <p:cNvGrpSpPr/>
          <p:nvPr/>
        </p:nvGrpSpPr>
        <p:grpSpPr>
          <a:xfrm>
            <a:off x="8315567" y="1655400"/>
            <a:ext cx="2764512" cy="2930169"/>
            <a:chOff x="8464751" y="1965528"/>
            <a:chExt cx="2764512" cy="293016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C146C29-0CC8-5513-B502-3D084CCD85C5}"/>
                </a:ext>
              </a:extLst>
            </p:cNvPr>
            <p:cNvGrpSpPr/>
            <p:nvPr/>
          </p:nvGrpSpPr>
          <p:grpSpPr>
            <a:xfrm rot="5400000">
              <a:off x="9656402" y="3322836"/>
              <a:ext cx="381210" cy="2764512"/>
              <a:chOff x="2328756" y="2230511"/>
              <a:chExt cx="413258" cy="174900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39C8C60-0371-AB5D-13E2-85968EA91EF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25500D1-AFFB-34EB-5733-F1541FBE9F2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7923CD2-26F2-9A9E-C1EC-527FD1AFC12D}"/>
                </a:ext>
              </a:extLst>
            </p:cNvPr>
            <p:cNvGrpSpPr/>
            <p:nvPr/>
          </p:nvGrpSpPr>
          <p:grpSpPr>
            <a:xfrm>
              <a:off x="8467830" y="2603069"/>
              <a:ext cx="381210" cy="1171416"/>
              <a:chOff x="2337723" y="2230511"/>
              <a:chExt cx="413258" cy="174900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934392-4688-93AC-0F5F-EDBDA917846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363997D-8E3D-F0FD-F1BB-DE27E19FB3F4}"/>
                  </a:ext>
                </a:extLst>
              </p:cNvPr>
              <p:cNvSpPr txBox="1"/>
              <p:nvPr/>
            </p:nvSpPr>
            <p:spPr>
              <a:xfrm rot="16200000">
                <a:off x="1802998" y="3008683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C3F3AE97-13C9-69D3-001D-CE9E411A5F7F}"/>
                </a:ext>
              </a:extLst>
            </p:cNvPr>
            <p:cNvSpPr/>
            <p:nvPr/>
          </p:nvSpPr>
          <p:spPr>
            <a:xfrm rot="16200000">
              <a:off x="8292275" y="4121487"/>
              <a:ext cx="780547" cy="134347"/>
            </a:xfrm>
            <a:prstGeom prst="rightArrow">
              <a:avLst>
                <a:gd name="adj1" fmla="val 3582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E49B58C-2D83-7F63-E574-8C4870B7DB84}"/>
                </a:ext>
              </a:extLst>
            </p:cNvPr>
            <p:cNvGrpSpPr/>
            <p:nvPr/>
          </p:nvGrpSpPr>
          <p:grpSpPr>
            <a:xfrm rot="5400000">
              <a:off x="10020989" y="3325431"/>
              <a:ext cx="364305" cy="1581727"/>
              <a:chOff x="2354950" y="2223215"/>
              <a:chExt cx="413258" cy="175629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7D3FD44-B5FF-D95D-1465-BC29A6D20B4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89D1FA9-2016-79C3-B260-ADC380F01C4F}"/>
                  </a:ext>
                </a:extLst>
              </p:cNvPr>
              <p:cNvSpPr txBox="1"/>
              <p:nvPr/>
            </p:nvSpPr>
            <p:spPr>
              <a:xfrm rot="16200000">
                <a:off x="1762546" y="2815619"/>
                <a:ext cx="1598066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720FDDF-554C-2618-796C-E0FA6E1F5B43}"/>
                </a:ext>
              </a:extLst>
            </p:cNvPr>
            <p:cNvSpPr txBox="1"/>
            <p:nvPr/>
          </p:nvSpPr>
          <p:spPr>
            <a:xfrm>
              <a:off x="8702969" y="3960605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122" name="Arrow: Right 121">
              <a:extLst>
                <a:ext uri="{FF2B5EF4-FFF2-40B4-BE49-F238E27FC236}">
                  <a16:creationId xmlns:a16="http://schemas.microsoft.com/office/drawing/2014/main" id="{EDBD482F-98C2-282C-27BF-3DDCFC51D505}"/>
                </a:ext>
              </a:extLst>
            </p:cNvPr>
            <p:cNvSpPr/>
            <p:nvPr/>
          </p:nvSpPr>
          <p:spPr>
            <a:xfrm rot="5400000">
              <a:off x="10071750" y="4351356"/>
              <a:ext cx="320810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4F2D2D5F-7855-FBD6-8273-82EB3C95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552" y="1965528"/>
              <a:ext cx="2140841" cy="2090383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109EA7A-18D0-197D-33EF-8B831D8A0289}"/>
                </a:ext>
              </a:extLst>
            </p:cNvPr>
            <p:cNvSpPr txBox="1"/>
            <p:nvPr/>
          </p:nvSpPr>
          <p:spPr>
            <a:xfrm>
              <a:off x="10276086" y="4188660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D363D5B9-93F6-F9AF-0E50-B52C4545CC20}"/>
              </a:ext>
            </a:extLst>
          </p:cNvPr>
          <p:cNvSpPr txBox="1"/>
          <p:nvPr/>
        </p:nvSpPr>
        <p:spPr>
          <a:xfrm>
            <a:off x="1026258" y="1225111"/>
            <a:ext cx="243840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Digital Accelerator</a:t>
            </a:r>
            <a:endParaRPr lang="en-GB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457F960-5997-8015-B0B2-9140C6CEBA8E}"/>
              </a:ext>
            </a:extLst>
          </p:cNvPr>
          <p:cNvSpPr txBox="1"/>
          <p:nvPr/>
        </p:nvSpPr>
        <p:spPr>
          <a:xfrm>
            <a:off x="7947056" y="1266673"/>
            <a:ext cx="359727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Analog Dot-Product Engine (DPE)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E478867-B9F4-5D39-9C17-466621D7EEE7}"/>
              </a:ext>
            </a:extLst>
          </p:cNvPr>
          <p:cNvSpPr txBox="1"/>
          <p:nvPr/>
        </p:nvSpPr>
        <p:spPr>
          <a:xfrm>
            <a:off x="708343" y="4823820"/>
            <a:ext cx="5250520" cy="1164286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Memory–compute separation → high data movement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</a:rPr>
              <a:t>Low e</a:t>
            </a:r>
            <a:r>
              <a:rPr lang="en-GB" sz="1400" dirty="0" err="1">
                <a:solidFill>
                  <a:srgbClr val="FF0000"/>
                </a:solidFill>
              </a:rPr>
              <a:t>nergy</a:t>
            </a:r>
            <a:r>
              <a:rPr lang="en-GB" sz="1400" dirty="0">
                <a:solidFill>
                  <a:srgbClr val="FF0000"/>
                </a:solidFill>
              </a:rPr>
              <a:t> efficiency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153B8-4315-81E4-6D7E-FBB90B59926F}"/>
              </a:ext>
            </a:extLst>
          </p:cNvPr>
          <p:cNvSpPr txBox="1"/>
          <p:nvPr/>
        </p:nvSpPr>
        <p:spPr>
          <a:xfrm>
            <a:off x="7390537" y="4657534"/>
            <a:ext cx="4710308" cy="14694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Reduced data movement → strong energy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Natural VMM via Ohm’s &amp; Kirchhoff’s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Extremely high parallelism &amp; compute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Heavy DAC/ADC overhead (area &amp; power)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Limited support for complex/nonlinear operations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4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BBA4-C8F7-BF18-C435-F06782A0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8C72-7062-A74B-558C-2674813B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C658-2F13-6FB7-44CF-AE1602610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36F61-3446-1403-38BB-53E4EDECAB1D}"/>
              </a:ext>
            </a:extLst>
          </p:cNvPr>
          <p:cNvSpPr/>
          <p:nvPr/>
        </p:nvSpPr>
        <p:spPr>
          <a:xfrm>
            <a:off x="3390184" y="958653"/>
            <a:ext cx="8801816" cy="2944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C2BED6-A467-7F48-B2BF-54A12E21EF2E}"/>
              </a:ext>
            </a:extLst>
          </p:cNvPr>
          <p:cNvSpPr/>
          <p:nvPr/>
        </p:nvSpPr>
        <p:spPr>
          <a:xfrm>
            <a:off x="-7170" y="965080"/>
            <a:ext cx="3426645" cy="2937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504AC0-FEB8-9F0D-8C92-8A8B548AC103}"/>
              </a:ext>
            </a:extLst>
          </p:cNvPr>
          <p:cNvGrpSpPr/>
          <p:nvPr/>
        </p:nvGrpSpPr>
        <p:grpSpPr>
          <a:xfrm>
            <a:off x="374904" y="1360948"/>
            <a:ext cx="2453533" cy="2524951"/>
            <a:chOff x="1050759" y="1316601"/>
            <a:chExt cx="3048000" cy="3081878"/>
          </a:xfrm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222355E0-0C90-1889-4F2A-9AD5B0F7D8D5}"/>
                </a:ext>
              </a:extLst>
            </p:cNvPr>
            <p:cNvSpPr/>
            <p:nvPr/>
          </p:nvSpPr>
          <p:spPr>
            <a:xfrm>
              <a:off x="1050759" y="1876965"/>
              <a:ext cx="3048000" cy="2137571"/>
            </a:xfrm>
            <a:prstGeom prst="roundRect">
              <a:avLst>
                <a:gd name="adj" fmla="val 4472"/>
              </a:avLst>
            </a:prstGeom>
            <a:solidFill>
              <a:srgbClr val="F2DCD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A9695A25-A65F-EE32-19D4-D597D1F0DBC4}"/>
                </a:ext>
              </a:extLst>
            </p:cNvPr>
            <p:cNvSpPr/>
            <p:nvPr/>
          </p:nvSpPr>
          <p:spPr>
            <a:xfrm>
              <a:off x="2086246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ounded Rectangle 6">
              <a:extLst>
                <a:ext uri="{FF2B5EF4-FFF2-40B4-BE49-F238E27FC236}">
                  <a16:creationId xmlns:a16="http://schemas.microsoft.com/office/drawing/2014/main" id="{FCCF1F66-EBA1-D576-3B28-C4478D5C6F4C}"/>
                </a:ext>
              </a:extLst>
            </p:cNvPr>
            <p:cNvSpPr/>
            <p:nvPr/>
          </p:nvSpPr>
          <p:spPr>
            <a:xfrm>
              <a:off x="3092614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7D1884-F692-DF66-E918-1D2F8EF4C03B}"/>
                    </a:ext>
                  </a:extLst>
                </p:cNvPr>
                <p:cNvSpPr txBox="1"/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CB8C225-86AD-4D0B-F865-14472D87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blipFill>
                  <a:blip r:embed="rId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A79A72-C312-4F64-DC01-82C039AC49C8}"/>
                    </a:ext>
                  </a:extLst>
                </p:cNvPr>
                <p:cNvSpPr txBox="1"/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117C2A3-6412-DEA7-6C43-CF03FECE6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EBF459-D200-D502-DD50-C1537C606588}"/>
                </a:ext>
              </a:extLst>
            </p:cNvPr>
            <p:cNvGrpSpPr/>
            <p:nvPr/>
          </p:nvGrpSpPr>
          <p:grpSpPr>
            <a:xfrm>
              <a:off x="1079878" y="3607613"/>
              <a:ext cx="981967" cy="313173"/>
              <a:chOff x="1079878" y="3607613"/>
              <a:chExt cx="981967" cy="313173"/>
            </a:xfrm>
          </p:grpSpPr>
          <p:sp>
            <p:nvSpPr>
              <p:cNvPr id="143" name="Rounded Rectangle 4">
                <a:extLst>
                  <a:ext uri="{FF2B5EF4-FFF2-40B4-BE49-F238E27FC236}">
                    <a16:creationId xmlns:a16="http://schemas.microsoft.com/office/drawing/2014/main" id="{9615A79B-1BC7-F8F0-AAD4-549E34AD0C60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F106F83-C0D0-6099-A8B1-9395845EC3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Linear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</m:oMath>
                    </a14:m>
                    <a:endParaRPr lang="en-US" sz="105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3CC63B26-BDFB-6724-6E09-425B98A33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2B1B57-38F1-BEF5-615A-795A886D8685}"/>
                    </a:ext>
                  </a:extLst>
                </p:cNvPr>
                <p:cNvSpPr txBox="1"/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26D0854-D9DD-FA77-DF6C-60CD2A325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217A47-F5F0-416D-D874-5C47EF942A1C}"/>
                    </a:ext>
                  </a:extLst>
                </p:cNvPr>
                <p:cNvSpPr txBox="1"/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9D3C6B63-3023-FF03-0EB8-F4ACFCE65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63D52F-E5AF-F421-7F72-EA9FF4116DD0}"/>
                    </a:ext>
                  </a:extLst>
                </p:cNvPr>
                <p:cNvSpPr txBox="1"/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87A8479-C15D-BBEF-734E-84ED54A70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9BD783-BB15-3E41-0333-6C13488C69DB}"/>
                </a:ext>
              </a:extLst>
            </p:cNvPr>
            <p:cNvCxnSpPr>
              <a:cxnSpLocks/>
              <a:stCxn id="29" idx="0"/>
              <a:endCxn id="143" idx="2"/>
            </p:cNvCxnSpPr>
            <p:nvPr/>
          </p:nvCxnSpPr>
          <p:spPr>
            <a:xfrm flipH="1" flipV="1">
              <a:off x="1570862" y="3891166"/>
              <a:ext cx="6323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E731E1-9CD2-E026-27D9-61ED5210615C}"/>
                </a:ext>
              </a:extLst>
            </p:cNvPr>
            <p:cNvCxnSpPr>
              <a:cxnSpLocks/>
              <a:stCxn id="25" idx="0"/>
              <a:endCxn id="19" idx="2"/>
            </p:cNvCxnSpPr>
            <p:nvPr/>
          </p:nvCxnSpPr>
          <p:spPr>
            <a:xfrm flipH="1" flipV="1">
              <a:off x="2577230" y="3891166"/>
              <a:ext cx="8773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2672EC-56C9-4521-B9B5-37CE15754A2B}"/>
                </a:ext>
              </a:extLst>
            </p:cNvPr>
            <p:cNvCxnSpPr>
              <a:cxnSpLocks/>
              <a:stCxn id="28" idx="0"/>
              <a:endCxn id="20" idx="2"/>
            </p:cNvCxnSpPr>
            <p:nvPr/>
          </p:nvCxnSpPr>
          <p:spPr>
            <a:xfrm flipV="1">
              <a:off x="3578571" y="3891166"/>
              <a:ext cx="5027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43F325B-6419-2A23-1D73-FEFCB454A0C0}"/>
                </a:ext>
              </a:extLst>
            </p:cNvPr>
            <p:cNvGrpSpPr/>
            <p:nvPr/>
          </p:nvGrpSpPr>
          <p:grpSpPr>
            <a:xfrm>
              <a:off x="1354760" y="3190425"/>
              <a:ext cx="1394150" cy="298608"/>
              <a:chOff x="1107317" y="4954867"/>
              <a:chExt cx="1394150" cy="298608"/>
            </a:xfrm>
          </p:grpSpPr>
          <p:sp>
            <p:nvSpPr>
              <p:cNvPr id="141" name="Rounded Rectangle 24">
                <a:extLst>
                  <a:ext uri="{FF2B5EF4-FFF2-40B4-BE49-F238E27FC236}">
                    <a16:creationId xmlns:a16="http://schemas.microsoft.com/office/drawing/2014/main" id="{F4054817-9862-7F2B-9AE1-ED1DE9DF62AB}"/>
                  </a:ext>
                </a:extLst>
              </p:cNvPr>
              <p:cNvSpPr/>
              <p:nvPr/>
            </p:nvSpPr>
            <p:spPr>
              <a:xfrm>
                <a:off x="1107317" y="4991130"/>
                <a:ext cx="1394150" cy="229726"/>
              </a:xfrm>
              <a:prstGeom prst="roundRect">
                <a:avLst>
                  <a:gd name="adj" fmla="val 35844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4B0D9EE-9A0C-59EA-CF13-C7FC419C1BC4}"/>
                  </a:ext>
                </a:extLst>
              </p:cNvPr>
              <p:cNvSpPr txBox="1"/>
              <p:nvPr/>
            </p:nvSpPr>
            <p:spPr>
              <a:xfrm>
                <a:off x="1340827" y="4954867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DMMul_1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18F50F0-7535-FB86-544B-ED4B87B58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391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973A112-338A-66A7-E2DB-BE19AEDD8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4759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8C0D7C6-F3D5-2332-7B06-83BBE05C3429}"/>
                </a:ext>
              </a:extLst>
            </p:cNvPr>
            <p:cNvGrpSpPr/>
            <p:nvPr/>
          </p:nvGrpSpPr>
          <p:grpSpPr>
            <a:xfrm>
              <a:off x="1588270" y="2735036"/>
              <a:ext cx="981967" cy="298608"/>
              <a:chOff x="1079878" y="3607613"/>
              <a:chExt cx="981967" cy="298608"/>
            </a:xfrm>
          </p:grpSpPr>
          <p:sp>
            <p:nvSpPr>
              <p:cNvPr id="139" name="Rounded Rectangle 34">
                <a:extLst>
                  <a:ext uri="{FF2B5EF4-FFF2-40B4-BE49-F238E27FC236}">
                    <a16:creationId xmlns:a16="http://schemas.microsoft.com/office/drawing/2014/main" id="{08247B3B-4FFD-C57F-0F9C-4B8F72EC668B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01DB329-11D7-6F07-6136-717CA12E0CEE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4E7E15E-4AEA-4597-55CE-D565853F7E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302452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D78E7E8-3785-DD7D-7B34-431FB8B4B9B3}"/>
                </a:ext>
              </a:extLst>
            </p:cNvPr>
            <p:cNvGrpSpPr/>
            <p:nvPr/>
          </p:nvGrpSpPr>
          <p:grpSpPr>
            <a:xfrm>
              <a:off x="1588270" y="2303156"/>
              <a:ext cx="981967" cy="309923"/>
              <a:chOff x="1079878" y="3607613"/>
              <a:chExt cx="981967" cy="309923"/>
            </a:xfrm>
          </p:grpSpPr>
          <p:sp>
            <p:nvSpPr>
              <p:cNvPr id="137" name="Rounded Rectangle 39">
                <a:extLst>
                  <a:ext uri="{FF2B5EF4-FFF2-40B4-BE49-F238E27FC236}">
                    <a16:creationId xmlns:a16="http://schemas.microsoft.com/office/drawing/2014/main" id="{23DB9866-5940-951C-40C3-EDBB03E76D37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rgbClr val="00E0A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6D1938-C570-BDA5-856E-C871E60F198D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45641" cy="30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Softmax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05D191-C087-6E4A-CF7E-DE7DA1B75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259264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43">
              <a:extLst>
                <a:ext uri="{FF2B5EF4-FFF2-40B4-BE49-F238E27FC236}">
                  <a16:creationId xmlns:a16="http://schemas.microsoft.com/office/drawing/2014/main" id="{C1F6ED65-2B43-C7AB-73E4-85EBC52BFE4D}"/>
                </a:ext>
              </a:extLst>
            </p:cNvPr>
            <p:cNvSpPr/>
            <p:nvPr/>
          </p:nvSpPr>
          <p:spPr>
            <a:xfrm>
              <a:off x="1935677" y="1930792"/>
              <a:ext cx="1774107" cy="229726"/>
            </a:xfrm>
            <a:prstGeom prst="roundRect">
              <a:avLst>
                <a:gd name="adj" fmla="val 3584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A599B49-A836-4631-D449-5717C45CC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896" y="2166456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6E39328-307D-67AF-BBEF-FA6BC5451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8272" y="2160518"/>
              <a:ext cx="0" cy="1496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7F81B9-6FF4-D615-5548-9237B11F8979}"/>
                </a:ext>
              </a:extLst>
            </p:cNvPr>
            <p:cNvSpPr txBox="1"/>
            <p:nvPr/>
          </p:nvSpPr>
          <p:spPr>
            <a:xfrm>
              <a:off x="1935667" y="1885969"/>
              <a:ext cx="1790964" cy="30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53D448-72C9-61EC-EC04-D3D8C2080E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3930" y="173665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8818EC1-2AD1-4C7A-9BE4-B35ED42BA55C}"/>
                </a:ext>
              </a:extLst>
            </p:cNvPr>
            <p:cNvGrpSpPr/>
            <p:nvPr/>
          </p:nvGrpSpPr>
          <p:grpSpPr>
            <a:xfrm>
              <a:off x="2321070" y="1456914"/>
              <a:ext cx="981967" cy="298608"/>
              <a:chOff x="1079878" y="3607613"/>
              <a:chExt cx="981967" cy="298608"/>
            </a:xfrm>
          </p:grpSpPr>
          <p:sp>
            <p:nvSpPr>
              <p:cNvPr id="135" name="Rounded Rectangle 51">
                <a:extLst>
                  <a:ext uri="{FF2B5EF4-FFF2-40B4-BE49-F238E27FC236}">
                    <a16:creationId xmlns:a16="http://schemas.microsoft.com/office/drawing/2014/main" id="{87501C90-E114-3BBC-2B57-9E987878413D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4AA4657-CF20-8F35-4ECD-ABE2B6E54B31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3B00BE3-AD91-20D7-50AA-19510FA5E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9731" y="131660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417F5FC-C77B-1491-A70E-8605D59F666F}"/>
                    </a:ext>
                  </a:extLst>
                </p:cNvPr>
                <p:cNvSpPr txBox="1"/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9C76114-7B79-6538-D146-4B4184365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5FD3EFD-DA49-929B-FBEA-E148E498CF22}"/>
                    </a:ext>
                  </a:extLst>
                </p:cNvPr>
                <p:cNvSpPr txBox="1"/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296F4398-1E80-7A20-E90C-E9AB8425C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8CC158-CA74-49CC-624D-725950A9D1C4}"/>
                    </a:ext>
                  </a:extLst>
                </p:cNvPr>
                <p:cNvSpPr txBox="1"/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9ECB9D8E-0634-9C6B-764D-10B3BA2E1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blipFill>
                  <a:blip r:embed="rId10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FC2603-2020-204E-4BD6-8A328F5B3923}"/>
              </a:ext>
            </a:extLst>
          </p:cNvPr>
          <p:cNvGrpSpPr/>
          <p:nvPr/>
        </p:nvGrpSpPr>
        <p:grpSpPr>
          <a:xfrm>
            <a:off x="3693303" y="1602432"/>
            <a:ext cx="3373350" cy="1708176"/>
            <a:chOff x="3636531" y="1530324"/>
            <a:chExt cx="3373350" cy="1708176"/>
          </a:xfrm>
        </p:grpSpPr>
        <p:sp>
          <p:nvSpPr>
            <p:cNvPr id="146" name="Rounded Rectangle 57">
              <a:extLst>
                <a:ext uri="{FF2B5EF4-FFF2-40B4-BE49-F238E27FC236}">
                  <a16:creationId xmlns:a16="http://schemas.microsoft.com/office/drawing/2014/main" id="{27EAFE85-B888-F84B-FA16-D21046AE9D53}"/>
                </a:ext>
              </a:extLst>
            </p:cNvPr>
            <p:cNvSpPr/>
            <p:nvPr/>
          </p:nvSpPr>
          <p:spPr>
            <a:xfrm>
              <a:off x="3709570" y="2707732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D0B76E6-04DA-B8EF-B0A3-453AD7DEE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731500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2E9B44B-2184-8528-0C3C-351122909B22}"/>
                    </a:ext>
                  </a:extLst>
                </p:cNvPr>
                <p:cNvSpPr txBox="1"/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7225A09-259E-B5E0-7292-FF6B7430A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blipFill>
                  <a:blip r:embed="rId11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C4D7FDE-CBE4-E1CA-B3A8-1311C729B51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780194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AE78433-93FE-C6E1-A903-2884595E9E29}"/>
                    </a:ext>
                  </a:extLst>
                </p:cNvPr>
                <p:cNvSpPr txBox="1"/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4334290-7072-A6AC-BDF6-3059D3208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blipFill>
                  <a:blip r:embed="rId1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08F02FB8-C739-F7D9-3953-96D2A2F41239}"/>
                    </a:ext>
                  </a:extLst>
                </p:cNvPr>
                <p:cNvSpPr txBox="1"/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60A836C5-C795-C124-9F5C-CA29C5BD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blipFill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3103">
              <a:extLst>
                <a:ext uri="{FF2B5EF4-FFF2-40B4-BE49-F238E27FC236}">
                  <a16:creationId xmlns:a16="http://schemas.microsoft.com/office/drawing/2014/main" id="{BFA06E6A-746F-F9EF-54D4-713377A7DE94}"/>
                </a:ext>
              </a:extLst>
            </p:cNvPr>
            <p:cNvSpPr/>
            <p:nvPr/>
          </p:nvSpPr>
          <p:spPr>
            <a:xfrm>
              <a:off x="3709570" y="2141760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80D2903-88A3-F62E-7ED6-D955B6707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34657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A554CDB-9026-3222-6D48-62C28EEF1C25}"/>
                    </a:ext>
                  </a:extLst>
                </p:cNvPr>
                <p:cNvSpPr txBox="1"/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DE25C34-847C-5293-0D37-D12217DD2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6E80492-302A-1DAD-A9C1-FB9D16E05BF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39526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06FCA06-C479-DCAB-C703-136546667A87}"/>
                    </a:ext>
                  </a:extLst>
                </p:cNvPr>
                <p:cNvSpPr txBox="1"/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74365AE-AE21-59D4-AD62-F3AF28886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DD6C988-7177-DFB5-B495-8EC4A47809BF}"/>
                    </a:ext>
                  </a:extLst>
                </p:cNvPr>
                <p:cNvSpPr txBox="1"/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D0DB0BA-F6F9-4F14-196F-7072644D4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Rounded Rectangle 3123">
              <a:extLst>
                <a:ext uri="{FF2B5EF4-FFF2-40B4-BE49-F238E27FC236}">
                  <a16:creationId xmlns:a16="http://schemas.microsoft.com/office/drawing/2014/main" id="{15FEAF33-4F6E-A492-974E-100EEC0D9099}"/>
                </a:ext>
              </a:extLst>
            </p:cNvPr>
            <p:cNvSpPr/>
            <p:nvPr/>
          </p:nvSpPr>
          <p:spPr>
            <a:xfrm>
              <a:off x="4534111" y="2134570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9A1CAA2-756F-0727-D3BB-3A1292D825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448" y="233938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0DE52F5A-9720-6340-0CC4-B02E7C16F41D}"/>
                    </a:ext>
                  </a:extLst>
                </p:cNvPr>
                <p:cNvSpPr txBox="1"/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1F2D8B02-6E5C-5782-48AC-FAECF969B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E40A95-EC0C-9A95-500B-A92A21E40E87}"/>
                </a:ext>
              </a:extLst>
            </p:cNvPr>
            <p:cNvSpPr txBox="1"/>
            <p:nvPr/>
          </p:nvSpPr>
          <p:spPr>
            <a:xfrm>
              <a:off x="4525741" y="2108789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072123E-CEF8-29EC-A110-DD80A9FA43E7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 flipV="1">
              <a:off x="4323830" y="2472161"/>
              <a:ext cx="560618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Elbow Connector 3097">
              <a:extLst>
                <a:ext uri="{FF2B5EF4-FFF2-40B4-BE49-F238E27FC236}">
                  <a16:creationId xmlns:a16="http://schemas.microsoft.com/office/drawing/2014/main" id="{2F98FBE6-152E-165E-079F-D02D5A1E8476}"/>
                </a:ext>
              </a:extLst>
            </p:cNvPr>
            <p:cNvCxnSpPr>
              <a:cxnSpLocks/>
              <a:stCxn id="147" idx="3"/>
              <a:endCxn id="159" idx="2"/>
            </p:cNvCxnSpPr>
            <p:nvPr/>
          </p:nvCxnSpPr>
          <p:spPr>
            <a:xfrm flipV="1">
              <a:off x="4323830" y="2604938"/>
              <a:ext cx="691074" cy="259339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ounded Rectangle 3133">
              <a:extLst>
                <a:ext uri="{FF2B5EF4-FFF2-40B4-BE49-F238E27FC236}">
                  <a16:creationId xmlns:a16="http://schemas.microsoft.com/office/drawing/2014/main" id="{BEC5E1B4-9909-6958-B90D-C73392693BE0}"/>
                </a:ext>
              </a:extLst>
            </p:cNvPr>
            <p:cNvSpPr/>
            <p:nvPr/>
          </p:nvSpPr>
          <p:spPr>
            <a:xfrm>
              <a:off x="5410921" y="2134570"/>
              <a:ext cx="682135" cy="505682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1ED965E-03FB-1197-4CE8-611B2A196D49}"/>
                </a:ext>
              </a:extLst>
            </p:cNvPr>
            <p:cNvSpPr txBox="1"/>
            <p:nvPr/>
          </p:nvSpPr>
          <p:spPr>
            <a:xfrm>
              <a:off x="5410451" y="2108789"/>
              <a:ext cx="682605" cy="24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18F6BE8-6D42-C87A-9E62-EA386C8B24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3877" y="2339384"/>
              <a:ext cx="415754" cy="265555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CD0E5CE-257F-0F24-13DE-689E09E601AD}"/>
                </a:ext>
              </a:extLst>
            </p:cNvPr>
            <p:cNvCxnSpPr>
              <a:cxnSpLocks/>
              <a:stCxn id="159" idx="3"/>
              <a:endCxn id="166" idx="1"/>
            </p:cNvCxnSpPr>
            <p:nvPr/>
          </p:nvCxnSpPr>
          <p:spPr>
            <a:xfrm>
              <a:off x="5145359" y="2472161"/>
              <a:ext cx="3985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3143">
              <a:extLst>
                <a:ext uri="{FF2B5EF4-FFF2-40B4-BE49-F238E27FC236}">
                  <a16:creationId xmlns:a16="http://schemas.microsoft.com/office/drawing/2014/main" id="{964587B2-5D4F-B6D3-53CD-4C9B299E8A30}"/>
                </a:ext>
              </a:extLst>
            </p:cNvPr>
            <p:cNvSpPr/>
            <p:nvPr/>
          </p:nvSpPr>
          <p:spPr>
            <a:xfrm>
              <a:off x="5406425" y="1563294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6961ABC-D880-471A-FDC1-736D8DDBC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773" y="176810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B08CDF7-19E1-C389-EB74-93D1CED8D242}"/>
                    </a:ext>
                  </a:extLst>
                </p:cNvPr>
                <p:cNvSpPr txBox="1"/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24FC51F-9342-E871-5749-E76EDFED9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DA61558-E530-580D-230A-A346402334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89784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C130566-4661-FCA9-E41B-FAD5763A8F67}"/>
                    </a:ext>
                  </a:extLst>
                </p:cNvPr>
                <p:cNvSpPr txBox="1"/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84C59650-850F-7CB5-DFCF-50C624746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EC9140C-FDBA-C739-676E-9D4A09F0BB68}"/>
                    </a:ext>
                  </a:extLst>
                </p:cNvPr>
                <p:cNvSpPr txBox="1"/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9E1739E7-2F3B-B6DD-FB96-3E3F6F0BB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blipFill>
                  <a:blip r:embed="rId2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Rounded Rectangle 3149">
              <a:extLst>
                <a:ext uri="{FF2B5EF4-FFF2-40B4-BE49-F238E27FC236}">
                  <a16:creationId xmlns:a16="http://schemas.microsoft.com/office/drawing/2014/main" id="{47B91A16-C75D-CF84-AE74-68DEB87D107A}"/>
                </a:ext>
              </a:extLst>
            </p:cNvPr>
            <p:cNvSpPr/>
            <p:nvPr/>
          </p:nvSpPr>
          <p:spPr>
            <a:xfrm>
              <a:off x="6228172" y="1556104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057E71E-811B-9CBB-DFED-0F5DCF983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2693" y="176091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2F8A72F2-2488-DEE3-AE2F-023F1C1591BF}"/>
                    </a:ext>
                  </a:extLst>
                </p:cNvPr>
                <p:cNvSpPr txBox="1"/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2522B8B-A576-C4AE-A9FD-A70C550DD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6074144-1EAC-D06E-252C-DFFC1919F021}"/>
                </a:ext>
              </a:extLst>
            </p:cNvPr>
            <p:cNvSpPr txBox="1"/>
            <p:nvPr/>
          </p:nvSpPr>
          <p:spPr>
            <a:xfrm>
              <a:off x="6224810" y="1530324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75CD606-24D0-3A24-1DF8-D3E37D762B67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 flipV="1">
              <a:off x="6020685" y="1893696"/>
              <a:ext cx="572009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3154">
              <a:extLst>
                <a:ext uri="{FF2B5EF4-FFF2-40B4-BE49-F238E27FC236}">
                  <a16:creationId xmlns:a16="http://schemas.microsoft.com/office/drawing/2014/main" id="{ADA75186-0DF0-1130-2673-A2EBBD9AEAF7}"/>
                </a:ext>
              </a:extLst>
            </p:cNvPr>
            <p:cNvCxnSpPr>
              <a:cxnSpLocks/>
              <a:stCxn id="166" idx="3"/>
              <a:endCxn id="175" idx="2"/>
            </p:cNvCxnSpPr>
            <p:nvPr/>
          </p:nvCxnSpPr>
          <p:spPr>
            <a:xfrm flipV="1">
              <a:off x="5959631" y="2026473"/>
              <a:ext cx="763519" cy="445688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7D97A7A-43DD-6C3C-5463-CAD4C22F7A5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31743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23D7829-86E0-C89E-76A6-3C089FE3E398}"/>
              </a:ext>
            </a:extLst>
          </p:cNvPr>
          <p:cNvGrpSpPr/>
          <p:nvPr/>
        </p:nvGrpSpPr>
        <p:grpSpPr>
          <a:xfrm>
            <a:off x="7650523" y="1565514"/>
            <a:ext cx="3279259" cy="1708813"/>
            <a:chOff x="7639913" y="600668"/>
            <a:chExt cx="4073791" cy="2085725"/>
          </a:xfrm>
        </p:grpSpPr>
        <p:sp>
          <p:nvSpPr>
            <p:cNvPr id="182" name="Rounded Rectangle 3161">
              <a:extLst>
                <a:ext uri="{FF2B5EF4-FFF2-40B4-BE49-F238E27FC236}">
                  <a16:creationId xmlns:a16="http://schemas.microsoft.com/office/drawing/2014/main" id="{CF780A1E-5203-CADD-5DC3-8B58A962017A}"/>
                </a:ext>
              </a:extLst>
            </p:cNvPr>
            <p:cNvSpPr/>
            <p:nvPr/>
          </p:nvSpPr>
          <p:spPr>
            <a:xfrm>
              <a:off x="7730649" y="2038554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CD6626F-3AB8-9225-FEA3-7B87752D6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2067564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FE21BD6-551C-CCC5-AF57-F96EE5A55548}"/>
                    </a:ext>
                  </a:extLst>
                </p:cNvPr>
                <p:cNvSpPr txBox="1"/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2F4BFE-DF93-6795-5416-D611467AF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FAD3DE7-8556-A3C6-58F4-3CF87425903D}"/>
                    </a:ext>
                  </a:extLst>
                </p:cNvPr>
                <p:cNvSpPr txBox="1"/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1C66EFC-C389-0C01-0B10-61322566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C7071FE-4E21-BD57-F8B7-A2A340EA37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213974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9B3F4A7-E7F6-9B06-D03D-922F9F4E8892}"/>
                    </a:ext>
                  </a:extLst>
                </p:cNvPr>
                <p:cNvSpPr txBox="1"/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94C7D34-FB08-284A-6E27-8A61A5499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blipFill>
                  <a:blip r:embed="rId2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Rounded Rectangle 3167">
              <a:extLst>
                <a:ext uri="{FF2B5EF4-FFF2-40B4-BE49-F238E27FC236}">
                  <a16:creationId xmlns:a16="http://schemas.microsoft.com/office/drawing/2014/main" id="{A410A80E-5A3D-41A8-C085-98D0C834D669}"/>
                </a:ext>
              </a:extLst>
            </p:cNvPr>
            <p:cNvSpPr/>
            <p:nvPr/>
          </p:nvSpPr>
          <p:spPr>
            <a:xfrm>
              <a:off x="7730649" y="1347745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B078D2-1301-8C9F-1C6D-2B450767C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1597735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7E2C75E-8065-4BDB-5763-9A59A809E120}"/>
                    </a:ext>
                  </a:extLst>
                </p:cNvPr>
                <p:cNvSpPr txBox="1"/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D97BCA-17CB-7E07-F88D-320F7F668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CA46168-3A84-56D9-20EB-4B5F94DA05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166991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EE889A8-70FF-6B30-02F9-11AE95B74EFD}"/>
                    </a:ext>
                  </a:extLst>
                </p:cNvPr>
                <p:cNvSpPr txBox="1"/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FFD5D5B-2D82-5E4E-6F4B-30B274158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C43ED8CA-DD01-78B5-A92E-38F848212BE2}"/>
                    </a:ext>
                  </a:extLst>
                </p:cNvPr>
                <p:cNvSpPr txBox="1"/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46B8EA4-8E05-EF72-D5F7-E10E9DAAD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blipFill>
                  <a:blip r:embed="rId2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ounded Rectangle 3179">
              <a:extLst>
                <a:ext uri="{FF2B5EF4-FFF2-40B4-BE49-F238E27FC236}">
                  <a16:creationId xmlns:a16="http://schemas.microsoft.com/office/drawing/2014/main" id="{1872AA68-1D2A-AF61-E35E-8D5558BF3F92}"/>
                </a:ext>
              </a:extLst>
            </p:cNvPr>
            <p:cNvSpPr/>
            <p:nvPr/>
          </p:nvSpPr>
          <p:spPr>
            <a:xfrm>
              <a:off x="9781655" y="1338969"/>
              <a:ext cx="847410" cy="617220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48414E3-ACFE-4FAE-221A-CF9DD20FE814}"/>
                </a:ext>
              </a:extLst>
            </p:cNvPr>
            <p:cNvSpPr txBox="1"/>
            <p:nvPr/>
          </p:nvSpPr>
          <p:spPr>
            <a:xfrm>
              <a:off x="9781071" y="1307502"/>
              <a:ext cx="847994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DDA8C9E-EBE7-A96F-856B-2714FDCE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508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197" name="Rounded Rectangle 3183">
              <a:extLst>
                <a:ext uri="{FF2B5EF4-FFF2-40B4-BE49-F238E27FC236}">
                  <a16:creationId xmlns:a16="http://schemas.microsoft.com/office/drawing/2014/main" id="{393ABBC2-FEB6-08FC-D8C1-240262A3B4FF}"/>
                </a:ext>
              </a:extLst>
            </p:cNvPr>
            <p:cNvSpPr/>
            <p:nvPr/>
          </p:nvSpPr>
          <p:spPr>
            <a:xfrm>
              <a:off x="9775629" y="646789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72E6A8-4170-011F-E6B2-DAD8B03CB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4590" y="896779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A1B1D2F3-E9B1-4DD0-77E3-5F0CAB10F4B4}"/>
                    </a:ext>
                  </a:extLst>
                </p:cNvPr>
                <p:cNvSpPr txBox="1"/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93405A1-4D7C-9163-61C6-143CE600D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9D972C8-41C6-172E-13C3-B0CFB63EE9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2764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9CDCD7F-73D9-0941-2177-83ED873B8F26}"/>
                    </a:ext>
                  </a:extLst>
                </p:cNvPr>
                <p:cNvSpPr txBox="1"/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773AC20-883F-4AD2-345C-1B69F2CE5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4D28F04B-B582-C889-2EB7-0D0393D3F881}"/>
                    </a:ext>
                  </a:extLst>
                </p:cNvPr>
                <p:cNvSpPr txBox="1"/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B26FD9-F8FD-F5C6-19D4-F4839BEB3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blipFill>
                  <a:blip r:embed="rId2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Rounded Rectangle 3173">
              <a:extLst>
                <a:ext uri="{FF2B5EF4-FFF2-40B4-BE49-F238E27FC236}">
                  <a16:creationId xmlns:a16="http://schemas.microsoft.com/office/drawing/2014/main" id="{884F2C79-FA92-15F7-480F-C1ADFB5AF20C}"/>
                </a:ext>
              </a:extLst>
            </p:cNvPr>
            <p:cNvSpPr/>
            <p:nvPr/>
          </p:nvSpPr>
          <p:spPr>
            <a:xfrm>
              <a:off x="8756152" y="1338969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1AE0452-8BC7-AEF8-5DCD-1321EFA9569D}"/>
                </a:ext>
              </a:extLst>
            </p:cNvPr>
            <p:cNvSpPr txBox="1"/>
            <p:nvPr/>
          </p:nvSpPr>
          <p:spPr>
            <a:xfrm>
              <a:off x="8716041" y="1307502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A04D58E-6519-3F0C-DD12-BC6F7A1BC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3145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33A458F-FFF3-BBA5-2E15-5580EB45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895" y="1761424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193D4C3-27FE-9427-8022-27D5A59D6732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>
              <a:off x="9439632" y="1758422"/>
              <a:ext cx="495792" cy="1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Elbow Connector 3225">
              <a:extLst>
                <a:ext uri="{FF2B5EF4-FFF2-40B4-BE49-F238E27FC236}">
                  <a16:creationId xmlns:a16="http://schemas.microsoft.com/office/drawing/2014/main" id="{52CC0ED2-EA28-69C8-AA12-942B809AF406}"/>
                </a:ext>
              </a:extLst>
            </p:cNvPr>
            <p:cNvCxnSpPr>
              <a:cxnSpLocks/>
              <a:stCxn id="183" idx="3"/>
              <a:endCxn id="205" idx="2"/>
            </p:cNvCxnSpPr>
            <p:nvPr/>
          </p:nvCxnSpPr>
          <p:spPr>
            <a:xfrm flipV="1">
              <a:off x="8493738" y="1920486"/>
              <a:ext cx="687651" cy="30914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ounded Rectangle 3232">
              <a:extLst>
                <a:ext uri="{FF2B5EF4-FFF2-40B4-BE49-F238E27FC236}">
                  <a16:creationId xmlns:a16="http://schemas.microsoft.com/office/drawing/2014/main" id="{840F7E51-24CB-FA7A-B76C-4C086F757902}"/>
                </a:ext>
              </a:extLst>
            </p:cNvPr>
            <p:cNvSpPr/>
            <p:nvPr/>
          </p:nvSpPr>
          <p:spPr>
            <a:xfrm>
              <a:off x="10824743" y="632134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6644628-40DA-60BE-4FA6-59FAC96D7EDC}"/>
                </a:ext>
              </a:extLst>
            </p:cNvPr>
            <p:cNvSpPr txBox="1"/>
            <p:nvPr/>
          </p:nvSpPr>
          <p:spPr>
            <a:xfrm>
              <a:off x="10784632" y="600668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DBAB9C4-0631-6199-8D77-CF5C23452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736" y="889523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73DABF1-2C81-385B-D646-3452E8B1B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5800" y="1056431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Elbow Connector 3194">
              <a:extLst>
                <a:ext uri="{FF2B5EF4-FFF2-40B4-BE49-F238E27FC236}">
                  <a16:creationId xmlns:a16="http://schemas.microsoft.com/office/drawing/2014/main" id="{7A16BFEE-45F2-042E-290D-F39A05860CAD}"/>
                </a:ext>
              </a:extLst>
            </p:cNvPr>
            <p:cNvCxnSpPr>
              <a:cxnSpLocks/>
              <a:stCxn id="196" idx="3"/>
              <a:endCxn id="211" idx="2"/>
            </p:cNvCxnSpPr>
            <p:nvPr/>
          </p:nvCxnSpPr>
          <p:spPr>
            <a:xfrm flipV="1">
              <a:off x="10464995" y="1213651"/>
              <a:ext cx="784985" cy="5447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DC5E54B-575C-2AE0-9A34-0E9FE4B9277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0529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5CAA11CA-B02B-7877-042F-FE71DF482437}"/>
              </a:ext>
            </a:extLst>
          </p:cNvPr>
          <p:cNvSpPr txBox="1"/>
          <p:nvPr/>
        </p:nvSpPr>
        <p:spPr>
          <a:xfrm>
            <a:off x="720829" y="1006631"/>
            <a:ext cx="1864242" cy="413258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400" b="1" dirty="0"/>
              <a:t>Self-Attention</a:t>
            </a:r>
            <a:endParaRPr lang="en-GB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E6651B4-0F40-8E5E-CA91-4C9ECFC3D313}"/>
              </a:ext>
            </a:extLst>
          </p:cNvPr>
          <p:cNvSpPr txBox="1"/>
          <p:nvPr/>
        </p:nvSpPr>
        <p:spPr>
          <a:xfrm>
            <a:off x="4699319" y="96596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DPE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B3B2C2F-0661-8B47-A905-854A4BE64119}"/>
              </a:ext>
            </a:extLst>
          </p:cNvPr>
          <p:cNvSpPr txBox="1"/>
          <p:nvPr/>
        </p:nvSpPr>
        <p:spPr>
          <a:xfrm>
            <a:off x="8524559" y="98669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VFU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A194A1B-FE7F-F569-0A2A-3BA6799B7522}"/>
              </a:ext>
            </a:extLst>
          </p:cNvPr>
          <p:cNvCxnSpPr>
            <a:cxnSpLocks/>
          </p:cNvCxnSpPr>
          <p:nvPr/>
        </p:nvCxnSpPr>
        <p:spPr>
          <a:xfrm>
            <a:off x="3390184" y="965080"/>
            <a:ext cx="0" cy="293793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E97251B8-C18A-45A1-1B5F-99C9B1855A38}"/>
              </a:ext>
            </a:extLst>
          </p:cNvPr>
          <p:cNvCxnSpPr>
            <a:cxnSpLocks/>
          </p:cNvCxnSpPr>
          <p:nvPr/>
        </p:nvCxnSpPr>
        <p:spPr>
          <a:xfrm>
            <a:off x="-7170" y="3903015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2991864-12E2-5A39-A8B2-AA0F970AF3A1}"/>
              </a:ext>
            </a:extLst>
          </p:cNvPr>
          <p:cNvGrpSpPr/>
          <p:nvPr/>
        </p:nvGrpSpPr>
        <p:grpSpPr>
          <a:xfrm>
            <a:off x="5782387" y="3438756"/>
            <a:ext cx="3088148" cy="356041"/>
            <a:chOff x="5705475" y="3200400"/>
            <a:chExt cx="3426646" cy="413258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B76264A9-5F55-3D88-908D-2C264A18B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5919" y="3266988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A9AAFEE7-AF7E-6E39-BFA2-02506DCBCB5F}"/>
                </a:ext>
              </a:extLst>
            </p:cNvPr>
            <p:cNvSpPr txBox="1"/>
            <p:nvPr/>
          </p:nvSpPr>
          <p:spPr>
            <a:xfrm>
              <a:off x="6088830" y="3266988"/>
              <a:ext cx="474731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C1782DD-78A7-5C1D-D0B0-0B725BD7D3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3047" y="332287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0B3F889-BBBD-9D83-3D2C-C6D468F6B16D}"/>
                </a:ext>
              </a:extLst>
            </p:cNvPr>
            <p:cNvSpPr txBox="1"/>
            <p:nvPr/>
          </p:nvSpPr>
          <p:spPr>
            <a:xfrm>
              <a:off x="7050003" y="3266988"/>
              <a:ext cx="74520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read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4766E034-857E-94FA-5F53-FF96D6394A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141287" y="3325480"/>
              <a:ext cx="0" cy="15627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423FE4-16BA-FCC4-1A32-9B4DD985CB1B}"/>
                </a:ext>
              </a:extLst>
            </p:cNvPr>
            <p:cNvSpPr txBox="1"/>
            <p:nvPr/>
          </p:nvSpPr>
          <p:spPr>
            <a:xfrm>
              <a:off x="8208243" y="3266988"/>
              <a:ext cx="780675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write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6F66F33-1835-72B4-EE6D-CF8D92A605A9}"/>
                </a:ext>
              </a:extLst>
            </p:cNvPr>
            <p:cNvSpPr/>
            <p:nvPr/>
          </p:nvSpPr>
          <p:spPr>
            <a:xfrm>
              <a:off x="5705475" y="3200400"/>
              <a:ext cx="3426646" cy="413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475611C-C189-AAAA-32DF-1719B1004CC3}"/>
              </a:ext>
            </a:extLst>
          </p:cNvPr>
          <p:cNvCxnSpPr>
            <a:cxnSpLocks/>
          </p:cNvCxnSpPr>
          <p:nvPr/>
        </p:nvCxnSpPr>
        <p:spPr>
          <a:xfrm>
            <a:off x="0" y="973531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8CB3DC-BFC9-4E62-9A27-676905C90E29}"/>
              </a:ext>
            </a:extLst>
          </p:cNvPr>
          <p:cNvSpPr txBox="1"/>
          <p:nvPr/>
        </p:nvSpPr>
        <p:spPr>
          <a:xfrm>
            <a:off x="374904" y="3916180"/>
            <a:ext cx="11397107" cy="225951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US" b="1" dirty="0"/>
              <a:t>Non-VMM </a:t>
            </a:r>
            <a:r>
              <a:rPr lang="en-US" altLang="zh-CN" b="1" dirty="0"/>
              <a:t>operations</a:t>
            </a:r>
            <a:r>
              <a:rPr lang="en-US" b="1" dirty="0"/>
              <a:t> are pervasive in Attention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Data Dependent Matrix Multiplication (</a:t>
            </a:r>
            <a:r>
              <a:rPr lang="en-US" dirty="0" err="1"/>
              <a:t>DMMul</a:t>
            </a:r>
            <a:r>
              <a:rPr lang="en-US" dirty="0"/>
              <a:t>): both operands (e.g., Q, K) are dynamically generated for each input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1: Frequent ReRAM reprogramming is required.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2: Digital multipliers ( Vector Functional Units) are needed.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 err="1"/>
              <a:t>Softmax</a:t>
            </a:r>
            <a:r>
              <a:rPr lang="en-US" dirty="0"/>
              <a:t> involves exponentiation and division operations.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dirty="0"/>
              <a:t>New activations (e.g., GELU) may be introduced in future models.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A218-6B60-A0ED-CF03-F5955F52640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0099" y="5333887"/>
            <a:ext cx="840814" cy="5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0AC8-0F3C-631C-AA53-5BA9A26C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764E-B7AC-73E7-460D-4381948F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1F73-211D-1477-59C3-CB5274A3B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BBCC0A1-33A7-0F74-8AD6-B50232693F2F}"/>
              </a:ext>
            </a:extLst>
          </p:cNvPr>
          <p:cNvGrpSpPr/>
          <p:nvPr/>
        </p:nvGrpSpPr>
        <p:grpSpPr>
          <a:xfrm>
            <a:off x="2186611" y="1308660"/>
            <a:ext cx="8278845" cy="2747534"/>
            <a:chOff x="1865599" y="3921564"/>
            <a:chExt cx="8278845" cy="2747534"/>
          </a:xfrm>
        </p:grpSpPr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B5AE38E6-DA0D-B9FB-9DF0-5252E7A4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773" r="28976"/>
            <a:stretch/>
          </p:blipFill>
          <p:spPr>
            <a:xfrm>
              <a:off x="1865599" y="4074393"/>
              <a:ext cx="6015714" cy="25947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CEFA0F1-0FF7-2435-4068-BF5435BB1549}"/>
                </a:ext>
              </a:extLst>
            </p:cNvPr>
            <p:cNvSpPr txBox="1"/>
            <p:nvPr/>
          </p:nvSpPr>
          <p:spPr>
            <a:xfrm>
              <a:off x="8744404" y="4854125"/>
              <a:ext cx="660758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Crossbar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E1B76C0-C4F6-B088-6A90-72A810A472A8}"/>
                </a:ext>
              </a:extLst>
            </p:cNvPr>
            <p:cNvSpPr txBox="1"/>
            <p:nvPr/>
          </p:nvSpPr>
          <p:spPr>
            <a:xfrm>
              <a:off x="8744404" y="5097550"/>
              <a:ext cx="1400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Data movement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243E380-78A5-24FB-058E-743C36AC5D49}"/>
                </a:ext>
              </a:extLst>
            </p:cNvPr>
            <p:cNvSpPr txBox="1"/>
            <p:nvPr/>
          </p:nvSpPr>
          <p:spPr>
            <a:xfrm>
              <a:off x="8747751" y="5349516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DAC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10C11B7-34CC-ACA9-42A6-4ACDAF47EA53}"/>
                </a:ext>
              </a:extLst>
            </p:cNvPr>
            <p:cNvSpPr txBox="1"/>
            <p:nvPr/>
          </p:nvSpPr>
          <p:spPr>
            <a:xfrm>
              <a:off x="8752418" y="5603992"/>
              <a:ext cx="410690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CABE39-C80F-B171-7584-9DBA24F09FA4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5635577"/>
              <a:ext cx="156794" cy="169483"/>
            </a:xfrm>
            <a:prstGeom prst="rect">
              <a:avLst/>
            </a:prstGeom>
            <a:solidFill>
              <a:srgbClr val="1764AB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AB10D08-D032-3177-2AE1-B4E8EFDFA83D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5647464"/>
              <a:ext cx="156794" cy="169483"/>
            </a:xfrm>
            <a:prstGeom prst="rect">
              <a:avLst/>
            </a:prstGeom>
            <a:solidFill>
              <a:srgbClr val="BC1319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80DC3BE-25B3-B023-6A5B-E58942F322F5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4653063"/>
              <a:ext cx="156794" cy="169483"/>
            </a:xfrm>
            <a:prstGeom prst="rect">
              <a:avLst/>
            </a:prstGeom>
            <a:solidFill>
              <a:srgbClr val="F7F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90BDDC-1A55-E864-5EA6-3BE8974F51C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4648736"/>
              <a:ext cx="156794" cy="169483"/>
            </a:xfrm>
            <a:prstGeom prst="rect">
              <a:avLst/>
            </a:prstGeom>
            <a:solidFill>
              <a:srgbClr val="FFF5E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5D31A65-81EC-7187-1D89-A15EB07CE3F6}"/>
                </a:ext>
              </a:extLst>
            </p:cNvPr>
            <p:cNvSpPr txBox="1"/>
            <p:nvPr/>
          </p:nvSpPr>
          <p:spPr>
            <a:xfrm>
              <a:off x="8744404" y="4606263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ADC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14DDDF3-A996-AB44-2E18-8C04D2DD4F91}"/>
                </a:ext>
              </a:extLst>
            </p:cNvPr>
            <p:cNvSpPr txBox="1"/>
            <p:nvPr/>
          </p:nvSpPr>
          <p:spPr>
            <a:xfrm>
              <a:off x="7881313" y="4403134"/>
              <a:ext cx="510076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ISAAC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4960D89-C1E0-CA4B-6299-662A4437FB3B}"/>
                </a:ext>
              </a:extLst>
            </p:cNvPr>
            <p:cNvSpPr txBox="1"/>
            <p:nvPr/>
          </p:nvSpPr>
          <p:spPr>
            <a:xfrm>
              <a:off x="8271706" y="4401320"/>
              <a:ext cx="593432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RAELLA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4AF5CD0-8BF6-9698-5E3D-47E28F16B3F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52415" y="4189074"/>
              <a:ext cx="1601674" cy="190737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0FF7A7D3-8AF6-916F-CCB7-0375B851473A}"/>
                </a:ext>
              </a:extLst>
            </p:cNvPr>
            <p:cNvSpPr txBox="1"/>
            <p:nvPr/>
          </p:nvSpPr>
          <p:spPr>
            <a:xfrm>
              <a:off x="2807153" y="611856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41C12CF-9935-DE64-7BD6-570796D3B170}"/>
                </a:ext>
              </a:extLst>
            </p:cNvPr>
            <p:cNvSpPr txBox="1"/>
            <p:nvPr/>
          </p:nvSpPr>
          <p:spPr>
            <a:xfrm>
              <a:off x="3350643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ResNet18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E514639-7215-09BF-966F-FBF244E9601B}"/>
                </a:ext>
              </a:extLst>
            </p:cNvPr>
            <p:cNvSpPr txBox="1"/>
            <p:nvPr/>
          </p:nvSpPr>
          <p:spPr>
            <a:xfrm>
              <a:off x="3933310" y="6118567"/>
              <a:ext cx="46358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977E953-8E0C-65EB-AF61-B1E5CDFD938D}"/>
                </a:ext>
              </a:extLst>
            </p:cNvPr>
            <p:cNvSpPr txBox="1"/>
            <p:nvPr/>
          </p:nvSpPr>
          <p:spPr>
            <a:xfrm>
              <a:off x="4301346" y="6122415"/>
              <a:ext cx="7409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EfficientNet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DA75D46-CAB7-5ABE-1D9E-5E2ED9BD084C}"/>
                </a:ext>
              </a:extLst>
            </p:cNvPr>
            <p:cNvSpPr txBox="1"/>
            <p:nvPr/>
          </p:nvSpPr>
          <p:spPr>
            <a:xfrm>
              <a:off x="4950325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ResNet34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FAF2CC3-029A-9504-CBD9-FB626B0836A6}"/>
                </a:ext>
              </a:extLst>
            </p:cNvPr>
            <p:cNvSpPr txBox="1"/>
            <p:nvPr/>
          </p:nvSpPr>
          <p:spPr>
            <a:xfrm>
              <a:off x="5533746" y="6118567"/>
              <a:ext cx="5100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VGG11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34E296C3-E039-AC87-2772-40FB58258634}"/>
                </a:ext>
              </a:extLst>
            </p:cNvPr>
            <p:cNvSpPr txBox="1"/>
            <p:nvPr/>
          </p:nvSpPr>
          <p:spPr>
            <a:xfrm>
              <a:off x="5968581" y="6122415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ShuffleNet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F1946E-D8A3-E152-0AC8-4372B3EDE685}"/>
                </a:ext>
              </a:extLst>
            </p:cNvPr>
            <p:cNvSpPr txBox="1"/>
            <p:nvPr/>
          </p:nvSpPr>
          <p:spPr>
            <a:xfrm>
              <a:off x="6550389" y="6122415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DenseNet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8C55795-C29D-6A24-8560-402F7A927FCC}"/>
                </a:ext>
              </a:extLst>
            </p:cNvPr>
            <p:cNvSpPr txBox="1"/>
            <p:nvPr/>
          </p:nvSpPr>
          <p:spPr>
            <a:xfrm>
              <a:off x="7156540" y="6118567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BERT-tiny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1503A5E-83D4-9F28-3A00-0259BF584BBF}"/>
                </a:ext>
              </a:extLst>
            </p:cNvPr>
            <p:cNvGrpSpPr/>
            <p:nvPr/>
          </p:nvGrpSpPr>
          <p:grpSpPr>
            <a:xfrm>
              <a:off x="2713634" y="3961921"/>
              <a:ext cx="5078950" cy="196939"/>
              <a:chOff x="2225273" y="5577031"/>
              <a:chExt cx="5078950" cy="1024103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9E24ABE-3E40-0660-1C4C-C633E49E8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560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2099831-DDEC-FF60-B819-C895B9515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4223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E3DE69B1-7F7F-FF3B-6D32-7E44D02C6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273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1444E27D-F001-76F6-5D06-4859649CE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7474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146F387-F575-E657-A894-D3D05E6E1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863" y="5577031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877F890-0793-1235-5AED-992CD837F345}"/>
                </a:ext>
              </a:extLst>
            </p:cNvPr>
            <p:cNvSpPr txBox="1"/>
            <p:nvPr/>
          </p:nvSpPr>
          <p:spPr>
            <a:xfrm>
              <a:off x="2760397" y="3921564"/>
              <a:ext cx="6222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MNIST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E75219-F72D-FB17-D719-226A020EBD08}"/>
                </a:ext>
              </a:extLst>
            </p:cNvPr>
            <p:cNvSpPr txBox="1"/>
            <p:nvPr/>
          </p:nvSpPr>
          <p:spPr>
            <a:xfrm>
              <a:off x="3429360" y="3921564"/>
              <a:ext cx="16413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CIFAR10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7BF5A3A-7ABA-04A2-2647-A97DD6109744}"/>
                </a:ext>
              </a:extLst>
            </p:cNvPr>
            <p:cNvSpPr txBox="1"/>
            <p:nvPr/>
          </p:nvSpPr>
          <p:spPr>
            <a:xfrm>
              <a:off x="5070749" y="3921564"/>
              <a:ext cx="2198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ImageNet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02B9A1CF-CD74-44C2-8DD9-C53944793D36}"/>
                </a:ext>
              </a:extLst>
            </p:cNvPr>
            <p:cNvSpPr txBox="1"/>
            <p:nvPr/>
          </p:nvSpPr>
          <p:spPr>
            <a:xfrm>
              <a:off x="7156540" y="3921564"/>
              <a:ext cx="622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GLUE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C8986D50-7142-0B50-5010-09528F6B3751}"/>
                </a:ext>
              </a:extLst>
            </p:cNvPr>
            <p:cNvGrpSpPr/>
            <p:nvPr/>
          </p:nvGrpSpPr>
          <p:grpSpPr>
            <a:xfrm>
              <a:off x="8031341" y="4900703"/>
              <a:ext cx="173451" cy="163932"/>
              <a:chOff x="8572199" y="5025341"/>
              <a:chExt cx="173451" cy="16393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8C6DB45-FA65-02F5-4DDF-8D169F9C55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8544" y="5018996"/>
                <a:ext cx="156794" cy="169483"/>
              </a:xfrm>
              <a:prstGeom prst="rect">
                <a:avLst/>
              </a:prstGeom>
              <a:solidFill>
                <a:srgbClr val="D0E2F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7F2687-0615-7341-B883-312F967C62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7722" y="5028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81DC8-B556-E7A2-4767-51941B7BE6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027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79977F8-BEA0-6176-6E07-7BCF473D39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665" y="5110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707F8A1-BECD-EC8F-03D0-29A7A150FF70}"/>
                </a:ext>
              </a:extLst>
            </p:cNvPr>
            <p:cNvGrpSpPr/>
            <p:nvPr/>
          </p:nvGrpSpPr>
          <p:grpSpPr>
            <a:xfrm>
              <a:off x="8452064" y="4901225"/>
              <a:ext cx="171454" cy="161308"/>
              <a:chOff x="8994004" y="5024352"/>
              <a:chExt cx="171454" cy="161308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82E699E-EFD6-EF6A-9DE2-43A78D880F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9000836" y="5019293"/>
                <a:ext cx="156794" cy="169483"/>
              </a:xfrm>
              <a:prstGeom prst="rect">
                <a:avLst/>
              </a:prstGeom>
              <a:solidFill>
                <a:srgbClr val="FECAB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F1FDA4A-DB84-A45D-0BC6-70EAB7DA8D8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30" y="5024546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DB1EFD3-FDC7-D9B7-E621-2D5F6D749ED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02435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E49EF94-62B8-4DCC-0B48-8AF3645ECAF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10726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6BBC894-4E89-1EB2-FCDA-6FE70120C4B9}"/>
                </a:ext>
              </a:extLst>
            </p:cNvPr>
            <p:cNvGrpSpPr/>
            <p:nvPr/>
          </p:nvGrpSpPr>
          <p:grpSpPr>
            <a:xfrm>
              <a:off x="8029666" y="5149136"/>
              <a:ext cx="176801" cy="161441"/>
              <a:chOff x="8569068" y="5261042"/>
              <a:chExt cx="176801" cy="161441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DE156C9-D4A0-0C41-3E5F-1DBD4D53F4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5413" y="5254697"/>
                <a:ext cx="156794" cy="169483"/>
              </a:xfrm>
              <a:prstGeom prst="rect">
                <a:avLst/>
              </a:prstGeom>
              <a:solidFill>
                <a:srgbClr val="94C4D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C03A04B-8EA8-A726-5403-145BDD2FDCF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26485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07C8D0D-9018-0AD0-5C83-7505648C17A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0671" y="5264659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0A3D2FC9-C0B5-DEA8-E0AB-09CBFEA95B0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905" y="534408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11D7EA3-05B6-9869-0638-A6ED7EF6F76E}"/>
                </a:ext>
              </a:extLst>
            </p:cNvPr>
            <p:cNvGrpSpPr/>
            <p:nvPr/>
          </p:nvGrpSpPr>
          <p:grpSpPr>
            <a:xfrm>
              <a:off x="8450622" y="5151883"/>
              <a:ext cx="174338" cy="161309"/>
              <a:chOff x="8991119" y="5275964"/>
              <a:chExt cx="174338" cy="161309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8FC3C053-28DA-9FFF-812F-A4E532279F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7464" y="5269912"/>
                <a:ext cx="156794" cy="169483"/>
              </a:xfrm>
              <a:prstGeom prst="rect">
                <a:avLst/>
              </a:prstGeom>
              <a:solidFill>
                <a:srgbClr val="FC8A6A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ECA8550-D2C9-A79F-D35E-FB0ACC3088E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29" y="5276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024DE7C-1D19-68AA-F087-DF87D19139F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275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AA5B66C-8675-4F10-E322-A73CA07CE8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358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D70BAE2-D62C-7FD7-B4B5-5F990EFE31C4}"/>
                </a:ext>
              </a:extLst>
            </p:cNvPr>
            <p:cNvGrpSpPr/>
            <p:nvPr/>
          </p:nvGrpSpPr>
          <p:grpSpPr>
            <a:xfrm>
              <a:off x="8030467" y="5395078"/>
              <a:ext cx="175198" cy="162342"/>
              <a:chOff x="8565543" y="5513338"/>
              <a:chExt cx="175198" cy="162342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63B42C2-78FA-1850-820D-F9EF778EA0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2758" y="5506993"/>
                <a:ext cx="156794" cy="169483"/>
              </a:xfrm>
              <a:prstGeom prst="rect">
                <a:avLst/>
              </a:prstGeom>
              <a:solidFill>
                <a:srgbClr val="4998C9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831B0D0-A0AB-8F5B-6EE7-0D9AB8D4272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9068" y="5514565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16016F5-462F-DCDF-1EA6-CE43F6F84B1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5543" y="551437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41F7977-9963-5457-E3FE-E645BFE4AD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56777" y="559728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5A2AE58-F1E7-DD88-B10B-746564813223}"/>
                </a:ext>
              </a:extLst>
            </p:cNvPr>
            <p:cNvGrpSpPr/>
            <p:nvPr/>
          </p:nvGrpSpPr>
          <p:grpSpPr>
            <a:xfrm>
              <a:off x="8450192" y="5402542"/>
              <a:ext cx="175198" cy="161917"/>
              <a:chOff x="8985405" y="5519091"/>
              <a:chExt cx="175198" cy="161917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DBAC541-A811-0DA2-36E3-757789CD4A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5105" y="5512746"/>
                <a:ext cx="156794" cy="169483"/>
              </a:xfrm>
              <a:prstGeom prst="rect">
                <a:avLst/>
              </a:prstGeom>
              <a:solidFill>
                <a:srgbClr val="F1443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D321E22C-59F2-DFAC-9212-6917B218D3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8930" y="551989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44ED0E0-7A72-99BB-457D-6CAA860560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5405" y="5519700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4223C2F-C98B-8ADD-9C91-7944162523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76639" y="5602611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085E0D-23A5-3B6C-06A9-08F836811313}"/>
              </a:ext>
            </a:extLst>
          </p:cNvPr>
          <p:cNvSpPr txBox="1"/>
          <p:nvPr/>
        </p:nvSpPr>
        <p:spPr>
          <a:xfrm>
            <a:off x="1112053" y="4175573"/>
            <a:ext cx="11397107" cy="16934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CNN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Overhead </a:t>
            </a:r>
            <a:r>
              <a:rPr lang="en-US" altLang="zh-CN" dirty="0"/>
              <a:t>mainly </a:t>
            </a:r>
            <a:r>
              <a:rPr lang="en-US" altLang="zh-CN" dirty="0" err="1"/>
              <a:t>fromADCs</a:t>
            </a:r>
            <a:r>
              <a:rPr lang="en-US" altLang="zh-CN" dirty="0"/>
              <a:t> converting </a:t>
            </a:r>
            <a:r>
              <a:rPr lang="en-US" dirty="0"/>
              <a:t>analog DPE outputs to digital.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Attention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ADC overhead remains.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Energy is dominated by non-VMM ops (</a:t>
            </a:r>
            <a:r>
              <a:rPr lang="en-US" dirty="0" err="1"/>
              <a:t>DMMul</a:t>
            </a:r>
            <a:r>
              <a:rPr lang="en-US" dirty="0"/>
              <a:t>, </a:t>
            </a:r>
            <a:r>
              <a:rPr lang="en-US" dirty="0" err="1"/>
              <a:t>Softmax</a:t>
            </a:r>
            <a:r>
              <a:rPr lang="en-US" dirty="0"/>
              <a:t>, activation)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2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742-A31D-EA72-3322-E4679641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E3CE-7F7C-8838-EB6B-6B684A05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Analog Content Addressable Memory (ACAM)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38A30-91F0-21D3-79E3-A20700726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DEA02-1688-2C0B-F71D-DBFF25D72193}"/>
              </a:ext>
            </a:extLst>
          </p:cNvPr>
          <p:cNvSpPr txBox="1"/>
          <p:nvPr/>
        </p:nvSpPr>
        <p:spPr>
          <a:xfrm>
            <a:off x="514561" y="4337521"/>
            <a:ext cx="10783235" cy="111848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An ACAM cell has a 6T2M structure and can store an analog range (upper and lower thresholds).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cell outputs a </a:t>
            </a:r>
            <a:r>
              <a:rPr lang="en-US" altLang="zh-CN" sz="1600" b="1" dirty="0"/>
              <a:t>MATCH</a:t>
            </a:r>
            <a:r>
              <a:rPr lang="en-US" altLang="zh-CN" sz="1600" dirty="0"/>
              <a:t> only if the input falls within its stored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an ACAM array, multiple rows compare against the input vector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row outputs a </a:t>
            </a:r>
            <a:r>
              <a:rPr lang="en-US" sz="1600" b="1" dirty="0"/>
              <a:t>MATCH</a:t>
            </a:r>
            <a:r>
              <a:rPr lang="en-US" sz="1600" dirty="0"/>
              <a:t> only if all cells in that row match the input.</a:t>
            </a:r>
            <a:endParaRPr lang="en-GB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B82CD-954E-12F3-5156-F60DBEF348B7}"/>
              </a:ext>
            </a:extLst>
          </p:cNvPr>
          <p:cNvGrpSpPr/>
          <p:nvPr/>
        </p:nvGrpSpPr>
        <p:grpSpPr>
          <a:xfrm>
            <a:off x="3380687" y="1868550"/>
            <a:ext cx="2760522" cy="1836505"/>
            <a:chOff x="2641112" y="2714584"/>
            <a:chExt cx="2760522" cy="183650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AE474B2-88C2-0470-FC15-E6148776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112" y="2714584"/>
              <a:ext cx="2760522" cy="18365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00BA0F-5FB5-49BE-CD3E-DAFF68E9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1112" y="2714584"/>
              <a:ext cx="2760522" cy="1794340"/>
            </a:xfrm>
            <a:prstGeom prst="rect">
              <a:avLst/>
            </a:prstGeom>
            <a:noFill/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BC021-5F19-E28E-6886-59EAA708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0" y="2197241"/>
            <a:ext cx="2864093" cy="135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C00337-A063-8B82-5F13-C95E36AC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22" y="1867120"/>
            <a:ext cx="4701410" cy="21156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F1A3E3-92F5-FAE9-D6C8-D6A779598A57}"/>
              </a:ext>
            </a:extLst>
          </p:cNvPr>
          <p:cNvCxnSpPr>
            <a:cxnSpLocks/>
          </p:cNvCxnSpPr>
          <p:nvPr/>
        </p:nvCxnSpPr>
        <p:spPr>
          <a:xfrm flipH="1" flipV="1">
            <a:off x="6141209" y="1948441"/>
            <a:ext cx="730750" cy="248800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FF6098-E002-83B4-4852-E47D8EC85599}"/>
              </a:ext>
            </a:extLst>
          </p:cNvPr>
          <p:cNvCxnSpPr>
            <a:cxnSpLocks/>
          </p:cNvCxnSpPr>
          <p:nvPr/>
        </p:nvCxnSpPr>
        <p:spPr>
          <a:xfrm flipH="1">
            <a:off x="6141209" y="2368700"/>
            <a:ext cx="730750" cy="1313454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774ABF-4643-E465-889D-4273A8EAAF40}"/>
              </a:ext>
            </a:extLst>
          </p:cNvPr>
          <p:cNvSpPr txBox="1"/>
          <p:nvPr/>
        </p:nvSpPr>
        <p:spPr>
          <a:xfrm>
            <a:off x="32251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Comput</a:t>
            </a:r>
            <a:r>
              <a:rPr lang="en-US" altLang="zh-CN" b="1" dirty="0"/>
              <a:t>ional</a:t>
            </a:r>
            <a:r>
              <a:rPr lang="en-US" b="1" dirty="0"/>
              <a:t> principle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2E362-7EB9-B0A3-B4CE-6809A0F69D96}"/>
              </a:ext>
            </a:extLst>
          </p:cNvPr>
          <p:cNvSpPr txBox="1"/>
          <p:nvPr/>
        </p:nvSpPr>
        <p:spPr>
          <a:xfrm>
            <a:off x="375693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ACAM cell Structure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D33FDB-7BFD-D294-FD6F-E799940FE5C6}"/>
              </a:ext>
            </a:extLst>
          </p:cNvPr>
          <p:cNvSpPr txBox="1"/>
          <p:nvPr/>
        </p:nvSpPr>
        <p:spPr>
          <a:xfrm>
            <a:off x="7352272" y="1401999"/>
            <a:ext cx="3475974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Computing with ACAM Array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637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E50C-F760-BC79-AE70-52467EDF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9F-8CD5-D813-BF9A-B5FF3707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RACE: Reconfigurable Analog Computing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A785-9908-CEEB-6075-C79FE881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768D-BC65-3BBC-71F9-D5797B10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" y="994789"/>
            <a:ext cx="3403274" cy="4829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BAD28-702A-28BD-644D-FE87F50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87" y="994789"/>
            <a:ext cx="3435698" cy="23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F7800-0D1F-6CFE-D30F-3DA9E2003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36" y="1107004"/>
            <a:ext cx="3407992" cy="2114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EF2B4-51A2-8DB7-7D41-36899A4043D4}"/>
              </a:ext>
            </a:extLst>
          </p:cNvPr>
          <p:cNvSpPr txBox="1"/>
          <p:nvPr/>
        </p:nvSpPr>
        <p:spPr>
          <a:xfrm>
            <a:off x="455112" y="5824518"/>
            <a:ext cx="2428875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GB" b="1" dirty="0"/>
              <a:t>RACE cell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A8785-EDAA-C1C7-EF69-67064C0BFDEA}"/>
              </a:ext>
            </a:extLst>
          </p:cNvPr>
          <p:cNvSpPr txBox="1"/>
          <p:nvPr/>
        </p:nvSpPr>
        <p:spPr>
          <a:xfrm>
            <a:off x="3858386" y="3333749"/>
            <a:ext cx="3905043" cy="1468987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1: Univariate 8-bit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8-bit input and thresholds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Decompose to 4-bit MSB and 4-bit LSB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input is in the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B187-9F57-E7AC-B05E-890543962EB0}"/>
              </a:ext>
            </a:extLst>
          </p:cNvPr>
          <p:cNvSpPr txBox="1"/>
          <p:nvPr/>
        </p:nvSpPr>
        <p:spPr>
          <a:xfrm>
            <a:off x="7910554" y="3333749"/>
            <a:ext cx="3743118" cy="1761606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2: Bivariate 4-bit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4-bit </a:t>
            </a:r>
            <a:r>
              <a:rPr lang="en-US" altLang="zh-CN" sz="1600" dirty="0"/>
              <a:t>inputs and thresholds</a:t>
            </a:r>
            <a:endParaRPr lang="en-GB" sz="16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2 inputs with their own ranges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both inputs are in their respective range</a:t>
            </a:r>
          </a:p>
          <a:p>
            <a:pPr algn="l"/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B84BF-F9C6-F479-3E60-68A9EB2AF2C9}"/>
              </a:ext>
            </a:extLst>
          </p:cNvPr>
          <p:cNvSpPr txBox="1"/>
          <p:nvPr/>
        </p:nvSpPr>
        <p:spPr>
          <a:xfrm>
            <a:off x="3781995" y="5289155"/>
            <a:ext cx="7856496" cy="91935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rgbClr val="00B050"/>
                </a:solidFill>
              </a:rPr>
              <a:t>No hardware change for mode switch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B050"/>
                </a:solidFill>
              </a:rPr>
              <a:t>Only depends on stored threshold and input value</a:t>
            </a:r>
            <a:endParaRPr lang="en-GB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4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C2EE-C5C6-FDF5-EDFB-8801D173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43AD-E28B-86A5-8BD4-10028947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(Univariate 8-bit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E2E0-1053-6F23-3903-E40E387B7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B7C3D-1E1A-BE12-69BD-74358621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5" y="832098"/>
            <a:ext cx="5011735" cy="2674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EC4AA0-1666-C8B6-7ED6-CC6FA91DCDB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978AE6-A9B1-2512-15B3-CEF17D8DF100}"/>
              </a:ext>
            </a:extLst>
          </p:cNvPr>
          <p:cNvGrpSpPr/>
          <p:nvPr/>
        </p:nvGrpSpPr>
        <p:grpSpPr>
          <a:xfrm>
            <a:off x="208376" y="869944"/>
            <a:ext cx="3743325" cy="5473034"/>
            <a:chOff x="208376" y="869944"/>
            <a:chExt cx="3743325" cy="54730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09E1A-67D7-ECB8-21BF-F86434BF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35" y="1185165"/>
              <a:ext cx="1564707" cy="22923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99EF3-EF7A-EA3C-4F1F-61228BD9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376" y="4526660"/>
              <a:ext cx="3743325" cy="1816318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C8A9347-D413-C714-916B-B272A37879D3}"/>
                </a:ext>
              </a:extLst>
            </p:cNvPr>
            <p:cNvSpPr/>
            <p:nvPr/>
          </p:nvSpPr>
          <p:spPr>
            <a:xfrm rot="10800000">
              <a:off x="2928964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A107D7-5CBA-DB51-844F-5707E811B741}"/>
                </a:ext>
              </a:extLst>
            </p:cNvPr>
            <p:cNvSpPr txBox="1"/>
            <p:nvPr/>
          </p:nvSpPr>
          <p:spPr>
            <a:xfrm>
              <a:off x="1344067" y="869944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C7BBC16-383B-76CE-A57A-ADE6038E64B1}"/>
                </a:ext>
              </a:extLst>
            </p:cNvPr>
            <p:cNvSpPr/>
            <p:nvPr/>
          </p:nvSpPr>
          <p:spPr>
            <a:xfrm rot="5400000">
              <a:off x="1722106" y="3630812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01753-E07D-18B6-167A-23D08524226D}"/>
                </a:ext>
              </a:extLst>
            </p:cNvPr>
            <p:cNvSpPr txBox="1"/>
            <p:nvPr/>
          </p:nvSpPr>
          <p:spPr>
            <a:xfrm>
              <a:off x="1475202" y="410795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RACE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5C374-11D9-6519-397B-78BB9F892563}"/>
              </a:ext>
            </a:extLst>
          </p:cNvPr>
          <p:cNvGrpSpPr/>
          <p:nvPr/>
        </p:nvGrpSpPr>
        <p:grpSpPr>
          <a:xfrm>
            <a:off x="8428040" y="832098"/>
            <a:ext cx="2849560" cy="5620590"/>
            <a:chOff x="8428040" y="832098"/>
            <a:chExt cx="2849560" cy="56205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795DC2D-6014-96A7-2530-E3DA107DCEFB}"/>
                </a:ext>
              </a:extLst>
            </p:cNvPr>
            <p:cNvSpPr/>
            <p:nvPr/>
          </p:nvSpPr>
          <p:spPr>
            <a:xfrm>
              <a:off x="8428040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0CF939-DF42-8596-8DD7-1AD710ED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5575" y="1150323"/>
              <a:ext cx="1614056" cy="2356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65662C-6FD7-1F79-E7F6-93151E32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5575" y="4552308"/>
              <a:ext cx="2232025" cy="19003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6BADD-BEA7-AEF3-4C6C-838ED62BCD01}"/>
                </a:ext>
              </a:extLst>
            </p:cNvPr>
            <p:cNvSpPr txBox="1"/>
            <p:nvPr/>
          </p:nvSpPr>
          <p:spPr>
            <a:xfrm>
              <a:off x="9345067" y="83209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AE60C5C-BAA4-6260-6BA0-596345655357}"/>
                </a:ext>
              </a:extLst>
            </p:cNvPr>
            <p:cNvSpPr/>
            <p:nvPr/>
          </p:nvSpPr>
          <p:spPr>
            <a:xfrm rot="5400000">
              <a:off x="9760814" y="3543179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535FFB-945E-A6D9-3EDA-022E37C2AF58}"/>
                </a:ext>
              </a:extLst>
            </p:cNvPr>
            <p:cNvSpPr txBox="1"/>
            <p:nvPr/>
          </p:nvSpPr>
          <p:spPr>
            <a:xfrm>
              <a:off x="9513910" y="4020325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r>
                <a:rPr lang="en-GB" b="1" dirty="0"/>
                <a:t>RACE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BBB47E-6309-175A-3482-0894834B95A6}"/>
              </a:ext>
            </a:extLst>
          </p:cNvPr>
          <p:cNvSpPr txBox="1"/>
          <p:nvPr/>
        </p:nvSpPr>
        <p:spPr>
          <a:xfrm>
            <a:off x="4204531" y="4361125"/>
            <a:ext cx="4158419" cy="143170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Output Gray code reduces ~2X RACE array size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71F446-32D9-BC18-6FB1-498DA2AC7E35}"/>
              </a:ext>
            </a:extLst>
          </p:cNvPr>
          <p:cNvSpPr/>
          <p:nvPr/>
        </p:nvSpPr>
        <p:spPr>
          <a:xfrm>
            <a:off x="7822498" y="1025725"/>
            <a:ext cx="540452" cy="2110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D443C-9C7C-2E9F-9BED-81D33DF0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4C1F-7E39-B5B6-C9B6-99B42F0A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92340-6E89-DBE6-D68F-72285CFA2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3FFD-525C-95E2-1F1A-C1C16657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50"/>
            <a:ext cx="3728077" cy="406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CA4C0-5F97-0807-F20C-F784A471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05" y="4746218"/>
            <a:ext cx="10262995" cy="1879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4A2EC-18E7-B6AE-3824-2B916B47EB9E}"/>
              </a:ext>
            </a:extLst>
          </p:cNvPr>
          <p:cNvSpPr txBox="1"/>
          <p:nvPr/>
        </p:nvSpPr>
        <p:spPr>
          <a:xfrm>
            <a:off x="5017557" y="1549917"/>
            <a:ext cx="6210300" cy="1879083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z = x * 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3-bit input, 6-bit output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Group 1s in a similar way as solving a </a:t>
            </a:r>
            <a:r>
              <a:rPr lang="en-US" dirty="0" err="1"/>
              <a:t>Karnauph</a:t>
            </a:r>
            <a:r>
              <a:rPr lang="en-US" dirty="0"/>
              <a:t> map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Each grouped rectangle is a range that will be stored in an ACAM cell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3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46EA-2363-05AC-DA41-EC7AB887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B114-5E9B-2243-F8CB-17A59AEB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794D-F09B-99AC-471E-A15A39BA6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0D35-E7B5-9F7A-9CFD-0BC570BE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095063"/>
            <a:ext cx="10223501" cy="233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733C9-D550-7A55-278C-E10617E5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75" y="3902625"/>
            <a:ext cx="2117725" cy="2117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411A8-C323-28C3-0A39-DEFEDFCCD6D2}"/>
              </a:ext>
            </a:extLst>
          </p:cNvPr>
          <p:cNvSpPr/>
          <p:nvPr/>
        </p:nvSpPr>
        <p:spPr>
          <a:xfrm>
            <a:off x="2479707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5F964-5147-CB8A-3092-8A85939679DA}"/>
              </a:ext>
            </a:extLst>
          </p:cNvPr>
          <p:cNvSpPr/>
          <p:nvPr/>
        </p:nvSpPr>
        <p:spPr>
          <a:xfrm>
            <a:off x="4513780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612BB-4780-8FB4-E5C7-E0834549400D}"/>
              </a:ext>
            </a:extLst>
          </p:cNvPr>
          <p:cNvSpPr/>
          <p:nvPr/>
        </p:nvSpPr>
        <p:spPr>
          <a:xfrm>
            <a:off x="6571431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4F1F1-939B-8CC1-BBD5-2138BBB7A32B}"/>
              </a:ext>
            </a:extLst>
          </p:cNvPr>
          <p:cNvSpPr/>
          <p:nvPr/>
        </p:nvSpPr>
        <p:spPr>
          <a:xfrm>
            <a:off x="8605504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B1620-15DE-D03B-5A09-CB8FE4E0EEB9}"/>
              </a:ext>
            </a:extLst>
          </p:cNvPr>
          <p:cNvSpPr txBox="1"/>
          <p:nvPr/>
        </p:nvSpPr>
        <p:spPr>
          <a:xfrm>
            <a:off x="374903" y="4022586"/>
            <a:ext cx="8828731" cy="199776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Apply gray encoding changes the pattern, but the number of ranges does not necessarily change.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Apply more iterations of Gray encoding on top on the Gray-encoded output.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Find the best encoding depth with the least number of ranges.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958DC6-5C23-4AE0-B6AA-A4452D5FB2AB}">
  <ds:schemaRefs>
    <ds:schemaRef ds:uri="http://purl.org/dc/terms/"/>
    <ds:schemaRef ds:uri="http://www.w3.org/XML/1998/namespace"/>
    <ds:schemaRef ds:uri="115f46ad-0135-4aab-bec4-bf173c0d708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123aae8-14e7-4a51-b197-dead1e593f59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HPE-PowerPoint-Light-Standard-R6.2</Template>
  <TotalTime>4156</TotalTime>
  <Words>907</Words>
  <Application>Microsoft Office PowerPoint</Application>
  <PresentationFormat>Widescreen</PresentationFormat>
  <Paragraphs>208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HPE Graphik Light</vt:lpstr>
      <vt:lpstr>Calibri</vt:lpstr>
      <vt:lpstr>Wingdings</vt:lpstr>
      <vt:lpstr>Arial</vt:lpstr>
      <vt:lpstr>Aptos</vt:lpstr>
      <vt:lpstr>HPE Graphik Semibold</vt:lpstr>
      <vt:lpstr>Cambria Math</vt:lpstr>
      <vt:lpstr>HPE Graphik</vt:lpstr>
      <vt:lpstr>HPE Light Theme</vt:lpstr>
      <vt:lpstr>RACE-IT: A Reconfigurable Analog Computing Engine for In-Memory Transformer Acceleration</vt:lpstr>
      <vt:lpstr>Analog In-Memory Computing</vt:lpstr>
      <vt:lpstr>Challenges</vt:lpstr>
      <vt:lpstr>Challenges</vt:lpstr>
      <vt:lpstr>Analog Content Addressable Memory (ACAM)</vt:lpstr>
      <vt:lpstr>RACE: Reconfigurable Analog Computing Engine</vt:lpstr>
      <vt:lpstr>Activation (Univariate 8-bit Comparison Mode)</vt:lpstr>
      <vt:lpstr>DMMul (Bivariate 4-bit Comparison Mode)</vt:lpstr>
      <vt:lpstr>DMMul (Bivariate 4-bit Comparison Mode)</vt:lpstr>
      <vt:lpstr>Decoding Gray Code</vt:lpstr>
      <vt:lpstr>Softmax</vt:lpstr>
      <vt:lpstr>Noise Aware Fine-tuning (NAF)</vt:lpstr>
      <vt:lpstr>Accuracy</vt:lpstr>
      <vt:lpstr>Performance &amp; Energy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Moon, John</dc:creator>
  <cp:lastModifiedBy>Zhao, Lei</cp:lastModifiedBy>
  <cp:revision>151</cp:revision>
  <dcterms:created xsi:type="dcterms:W3CDTF">2025-09-05T16:46:52Z</dcterms:created>
  <dcterms:modified xsi:type="dcterms:W3CDTF">2025-11-10T06:28:45Z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